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 type="screen16x9"/>
  <p:notesSz cx="5143500" cy="9144000"/>
  <p:embeddedFontLst>
    <p:embeddedFont>
      <p:font typeface="OPPOSans-R" panose="02010601030101010101" pitchFamily="2" charset="-122"/>
      <p:regular r:id="rId17"/>
    </p:embeddedFont>
    <p:embeddedFont>
      <p:font typeface="Dream-XiaYiGBT" panose="02010601030101010101" pitchFamily="2" charset="-122"/>
      <p:regular r:id="rId1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  <Relationship Id="rId17" Target="fonts/font1.fntdata" Type="http://schemas.openxmlformats.org/officeDocument/2006/relationships/font"/>  <Relationship Id="rId18" Target="fonts/font2.fntdata" Type="http://schemas.openxmlformats.org/officeDocument/2006/relationships/font"/>  <Relationship Id="rId19" Target="presProps.xml" Type="http://schemas.openxmlformats.org/officeDocument/2006/relationships/presProps"/>  <Relationship Id="rId20" Target="viewProps.xml" Type="http://schemas.openxmlformats.org/officeDocument/2006/relationships/viewProps"/>  <Relationship Id="rId21" Target="theme/theme1.xml" Type="http://schemas.openxmlformats.org/officeDocument/2006/relationships/theme"/>  <Relationship Id="rId22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6.png"/><Relationship Id="rId102" Type="http://schemas.openxmlformats.org/officeDocument/2006/relationships/image" Target="../media/image53.png"/><Relationship Id="rId103" Type="http://schemas.openxmlformats.org/officeDocument/2006/relationships/image" Target="../media/image68.png"/><Relationship Id="rId104" Type="http://schemas.openxmlformats.org/officeDocument/2006/relationships/image" Target="../media/image39.png"/><Relationship Id="rId105" Type="http://schemas.openxmlformats.org/officeDocument/2006/relationships/image" Target="../media/image40.png"/><Relationship Id="rId106" Type="http://schemas.openxmlformats.org/officeDocument/2006/relationships/image" Target="../media/image41.png"/><Relationship Id="rId107" Type="http://schemas.openxmlformats.org/officeDocument/2006/relationships/image" Target="../media/image43.png"/><Relationship Id="rId109" Type="http://schemas.openxmlformats.org/officeDocument/2006/relationships/image" Target="../media/image4.png"/><Relationship Id="rId1010" Type="http://schemas.openxmlformats.org/officeDocument/2006/relationships/image" Target="../media/image5.png"/><Relationship Id="rId1011" Type="http://schemas.openxmlformats.org/officeDocument/2006/relationships/image" Target="../media/image6.png"/><Relationship Id="rId1012" Type="http://schemas.openxmlformats.org/officeDocument/2006/relationships/image" Target="../media/image7.png"/><Relationship Id="rId1013" Type="http://schemas.openxmlformats.org/officeDocument/2006/relationships/image" Target="../media/image8.png"/><Relationship Id="rId1014" Type="http://schemas.openxmlformats.org/officeDocument/2006/relationships/image" Target="../media/image9.png"/><Relationship Id="rId1021" Type="http://schemas.openxmlformats.org/officeDocument/2006/relationships/image" Target="../media/image10.png"/><Relationship Id="rId1022" Type="http://schemas.openxmlformats.org/officeDocument/2006/relationships/image" Target="../media/image11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77.png"/><Relationship Id="rId1003" Type="http://schemas.openxmlformats.org/officeDocument/2006/relationships/image" Target="../media/image14.jpe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35.png"/><Relationship Id="rId1102" Type="http://schemas.openxmlformats.org/officeDocument/2006/relationships/image" Target="../media/image69.png"/><Relationship Id="rId1105" Type="http://schemas.openxmlformats.org/officeDocument/2006/relationships/image" Target="../media/image45.png"/><Relationship Id="rId1106" Type="http://schemas.openxmlformats.org/officeDocument/2006/relationships/image" Target="../media/image70.png"/><Relationship Id="rId1109" Type="http://schemas.openxmlformats.org/officeDocument/2006/relationships/image" Target="../media/image37.png"/><Relationship Id="rId11010" Type="http://schemas.openxmlformats.org/officeDocument/2006/relationships/image" Target="../media/image71.png"/><Relationship Id="rId11015" Type="http://schemas.openxmlformats.org/officeDocument/2006/relationships/image" Target="../media/image52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57.png"/><Relationship Id="rId1202" Type="http://schemas.openxmlformats.org/officeDocument/2006/relationships/image" Target="../media/image58.png"/><Relationship Id="rId1203" Type="http://schemas.openxmlformats.org/officeDocument/2006/relationships/image" Target="../media/image59.png"/><Relationship Id="rId1204" Type="http://schemas.openxmlformats.org/officeDocument/2006/relationships/image" Target="../media/image60.png"/><Relationship Id="rId1205" Type="http://schemas.openxmlformats.org/officeDocument/2006/relationships/image" Target="../media/image61.png"/><Relationship Id="rId1206" Type="http://schemas.openxmlformats.org/officeDocument/2006/relationships/image" Target="../media/image62.png"/><Relationship Id="rId1207" Type="http://schemas.openxmlformats.org/officeDocument/2006/relationships/image" Target="../media/image2.png"/><Relationship Id="rId1208" Type="http://schemas.openxmlformats.org/officeDocument/2006/relationships/image" Target="../media/image1.png"/><Relationship Id="rId12013" Type="http://schemas.openxmlformats.org/officeDocument/2006/relationships/image" Target="../media/image29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80.png"/><Relationship Id="rId1302" Type="http://schemas.openxmlformats.org/officeDocument/2006/relationships/image" Target="../media/image3.jpe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" Type="http://schemas.openxmlformats.org/officeDocument/2006/relationships/image" Target="../media/image34.png"/><Relationship Id="rId1402" Type="http://schemas.openxmlformats.org/officeDocument/2006/relationships/image" Target="../media/image36.png"/><Relationship Id="rId1403" Type="http://schemas.openxmlformats.org/officeDocument/2006/relationships/image" Target="../media/image31.png"/><Relationship Id="rId1404" Type="http://schemas.openxmlformats.org/officeDocument/2006/relationships/image" Target="../media/image36.png"/><Relationship Id="rId14013" Type="http://schemas.openxmlformats.org/officeDocument/2006/relationships/image" Target="../media/image72.png"/><Relationship Id="rId14014" Type="http://schemas.openxmlformats.org/officeDocument/2006/relationships/image" Target="../media/image76.png"/><Relationship Id="rId14015" Type="http://schemas.openxmlformats.org/officeDocument/2006/relationships/image" Target="../media/image73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44.jpeg"/><Relationship Id="rId1502" Type="http://schemas.openxmlformats.org/officeDocument/2006/relationships/image" Target="../media/image75.png"/><Relationship Id="rId1503" Type="http://schemas.openxmlformats.org/officeDocument/2006/relationships/image" Target="../media/image67.png"/><Relationship Id="rId1504" Type="http://schemas.openxmlformats.org/officeDocument/2006/relationships/image" Target="../media/image54.png"/><Relationship Id="rId1505" Type="http://schemas.openxmlformats.org/officeDocument/2006/relationships/image" Target="../media/image46.png"/><Relationship Id="rId1506" Type="http://schemas.openxmlformats.org/officeDocument/2006/relationships/image" Target="../media/image63.png"/><Relationship Id="rId1507" Type="http://schemas.openxmlformats.org/officeDocument/2006/relationships/image" Target="../media/image47.png"/><Relationship Id="rId1508" Type="http://schemas.openxmlformats.org/officeDocument/2006/relationships/image" Target="../media/image50.png"/><Relationship Id="rId1509" Type="http://schemas.openxmlformats.org/officeDocument/2006/relationships/image" Target="../media/image66.png"/><Relationship Id="rId15016" Type="http://schemas.openxmlformats.org/officeDocument/2006/relationships/image" Target="../media/image65.png"/><Relationship Id="rId15017" Type="http://schemas.openxmlformats.org/officeDocument/2006/relationships/image" Target="../media/image64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79.png"/><Relationship Id="rId202" Type="http://schemas.openxmlformats.org/officeDocument/2006/relationships/image" Target="../media/image55.png"/><Relationship Id="rId203" Type="http://schemas.openxmlformats.org/officeDocument/2006/relationships/image" Target="../media/image12.png"/><Relationship Id="rId204" Type="http://schemas.openxmlformats.org/officeDocument/2006/relationships/image" Target="../media/image38.png"/><Relationship Id="rId205" Type="http://schemas.openxmlformats.org/officeDocument/2006/relationships/image" Target="../media/image13.jpe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2" Type="http://schemas.openxmlformats.org/officeDocument/2006/relationships/image" Target="../media/image77.png"/><Relationship Id="rId303" Type="http://schemas.openxmlformats.org/officeDocument/2006/relationships/image" Target="../media/image14.jpe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15.jpeg"/><Relationship Id="rId402" Type="http://schemas.openxmlformats.org/officeDocument/2006/relationships/image" Target="../media/image42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17.jpeg"/><Relationship Id="rId502" Type="http://schemas.openxmlformats.org/officeDocument/2006/relationships/image" Target="../media/image56.png"/><Relationship Id="rId503" Type="http://schemas.openxmlformats.org/officeDocument/2006/relationships/image" Target="../media/image48.png"/><Relationship Id="rId5016" Type="http://schemas.openxmlformats.org/officeDocument/2006/relationships/image" Target="../media/image18.jpe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49.png"/><Relationship Id="rId606" Type="http://schemas.openxmlformats.org/officeDocument/2006/relationships/image" Target="../media/image20.png"/><Relationship Id="rId607" Type="http://schemas.openxmlformats.org/officeDocument/2006/relationships/image" Target="../media/image21.png"/><Relationship Id="rId608" Type="http://schemas.openxmlformats.org/officeDocument/2006/relationships/image" Target="../media/image22.png"/><Relationship Id="rId609" Type="http://schemas.openxmlformats.org/officeDocument/2006/relationships/image" Target="../media/image23.png"/><Relationship Id="rId6010" Type="http://schemas.openxmlformats.org/officeDocument/2006/relationships/image" Target="../media/image24.png"/><Relationship Id="rId6011" Type="http://schemas.openxmlformats.org/officeDocument/2006/relationships/image" Target="../media/image19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25.png"/><Relationship Id="rId702" Type="http://schemas.openxmlformats.org/officeDocument/2006/relationships/image" Target="../media/image26.png"/><Relationship Id="rId703" Type="http://schemas.openxmlformats.org/officeDocument/2006/relationships/image" Target="../media/image27.png"/><Relationship Id="rId704" Type="http://schemas.openxmlformats.org/officeDocument/2006/relationships/image" Target="../media/image28.png"/><Relationship Id="rId7013" Type="http://schemas.openxmlformats.org/officeDocument/2006/relationships/image" Target="../media/image49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30.png"/><Relationship Id="rId802" Type="http://schemas.openxmlformats.org/officeDocument/2006/relationships/image" Target="../media/image78.png"/><Relationship Id="rId804" Type="http://schemas.openxmlformats.org/officeDocument/2006/relationships/image" Target="../media/image51.png"/><Relationship Id="rId805" Type="http://schemas.openxmlformats.org/officeDocument/2006/relationships/image" Target="../media/image32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33.jpeg"/><Relationship Id="rId902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 l="4814" r="5277"/>
          <a:stretch>
            <a:fillRect/>
          </a:stretch>
        </p:blipFill>
        <p:spPr>
          <a:xfrm rot="0" flipV="0" flipH="0">
            <a:off x="-139700" y="0"/>
            <a:ext cx="24663400" cy="137414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-863600" y="2654300"/>
            <a:ext cx="19354800" cy="117602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5956300" y="4953000"/>
            <a:ext cx="19558000" cy="116205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/>
          <a:stretch>
            <a:fillRect/>
          </a:stretch>
        </p:blipFill>
        <p:spPr>
          <a:xfrm rot="0" flipV="0" flipH="0">
            <a:off x="-1346200" y="5664200"/>
            <a:ext cx="13957300" cy="10414000"/>
          </a:xfrm>
          <a:prstGeom prst="rect">
            <a:avLst/>
          </a:prstGeom>
        </p:spPr>
      </p:pic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10782300" y="5600700"/>
            <a:ext cx="14109700" cy="1009650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 r="12869" b="19785"/>
          <a:stretch>
            <a:fillRect/>
          </a:stretch>
        </p:blipFill>
        <p:spPr>
          <a:xfrm rot="0" flipV="0" flipH="0">
            <a:off x="13957300" y="5245100"/>
            <a:ext cx="10490200" cy="854710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 l="15986" b="34983"/>
          <a:stretch>
            <a:fillRect/>
          </a:stretch>
        </p:blipFill>
        <p:spPr>
          <a:xfrm rot="0" flipV="0" flipH="0">
            <a:off x="-63500" y="8750300"/>
            <a:ext cx="13081000" cy="5003800"/>
          </a:xfrm>
          <a:prstGeom prst="rect">
            <a:avLst/>
          </a:prstGeom>
        </p:spPr>
      </p:pic>
      <p:sp>
        <p:nvSpPr>
          <p:cNvPr id="108" name="Object 108"/>
          <p:cNvSpPr txBox="1"/>
          <p:nvPr/>
        </p:nvSpPr>
        <p:spPr>
          <a:xfrm>
            <a:off x="19856460" y="510387"/>
            <a:ext cx="4078262" cy="166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5000"/>
              </a:lnSpc>
            </a:pPr>
            <a:r>
              <a:rPr sz="2200" i="0" b="0" spc="104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YOUNG</a:t>
            </a:r>
            <a:endParaRPr lang="zh-CN" altLang="en-US" sz="2200"/>
          </a:p>
          <a:p>
            <a:pPr algn="r">
              <a:lnSpc>
                <a:spcPct val="125000"/>
              </a:lnSpc>
            </a:pPr>
            <a:r>
              <a:rPr sz="2200" i="0" b="0" spc="104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DARE</a:t>
            </a:r>
            <a:endParaRPr lang="zh-CN" altLang="en-US" sz="2200"/>
          </a:p>
          <a:p>
            <a:pPr algn="r">
              <a:lnSpc>
                <a:spcPct val="125000"/>
              </a:lnSpc>
            </a:pPr>
            <a:r>
              <a:rPr sz="2200" i="0" b="0" spc="104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TO</a:t>
            </a:r>
            <a:endParaRPr lang="zh-CN" altLang="en-US" sz="2200"/>
          </a:p>
          <a:p>
            <a:pPr algn="r">
              <a:lnSpc>
                <a:spcPct val="125000"/>
              </a:lnSpc>
            </a:pPr>
            <a:r>
              <a:rPr sz="2200" i="0" b="0" spc="104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TRAVEL</a:t>
            </a:r>
            <a:endParaRPr lang="zh-CN" altLang="en-US" sz="2200"/>
          </a:p>
          <a:p>
            <a:pPr algn="r">
              <a:lnSpc>
                <a:spcPct val="125000"/>
              </a:lnSpc>
            </a:pPr>
            <a:p>
              <a:pPr algn="r">
                <a:br>
                  <a:rPr lang="en-US" altLang="zh-CN" dirty="0"/>
                </a:br>
              </a:pPr>
              <a:endParaRPr lang="zh-CN" altLang="en-US" dirty="0" sz="2200"/>
            </a:p>
            <a:endParaRPr lang="zh-CN" altLang="en-US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09">
                </a:blip>
          <a:srcRect/>
          <a:stretch>
            <a:fillRect/>
          </a:stretch>
        </p:blipFill>
        <p:spPr>
          <a:xfrm rot="0" flipV="0" flipH="0">
            <a:off x="21221700" y="11455400"/>
            <a:ext cx="2476500" cy="1651000"/>
          </a:xfrm>
          <a:prstGeom prst="rect">
            <a:avLst/>
          </a:prstGeom>
        </p:spPr>
      </p:pic>
      <p:pic>
        <p:nvPicPr>
          <p:cNvPr id="1010" name="image 1010"/>
          <p:cNvPicPr>
            <a:picLocks noChangeAspect="1"/>
          </p:cNvPicPr>
          <p:nvPr/>
        </p:nvPicPr>
        <p:blipFill>
          <a:blip r:embed="rId1010">
                </a:blip>
          <a:srcRect/>
          <a:stretch>
            <a:fillRect/>
          </a:stretch>
        </p:blipFill>
        <p:spPr>
          <a:xfrm rot="0" flipV="0" flipH="0">
            <a:off x="660400" y="622300"/>
            <a:ext cx="2476500" cy="1498600"/>
          </a:xfrm>
          <a:prstGeom prst="rect">
            <a:avLst/>
          </a:prstGeom>
        </p:spPr>
      </p:pic>
      <p:pic>
        <p:nvPicPr>
          <p:cNvPr id="1011" name="image 1011"/>
          <p:cNvPicPr>
            <a:picLocks noChangeAspect="1"/>
          </p:cNvPicPr>
          <p:nvPr/>
        </p:nvPicPr>
        <p:blipFill>
          <a:blip r:embed="rId1011">
                </a:blip>
          <a:srcRect/>
          <a:stretch>
            <a:fillRect/>
          </a:stretch>
        </p:blipFill>
        <p:spPr>
          <a:xfrm rot="0" flipV="0" flipH="0">
            <a:off x="-939800" y="11823700"/>
            <a:ext cx="3949700" cy="1295400"/>
          </a:xfrm>
          <a:prstGeom prst="rect">
            <a:avLst/>
          </a:prstGeom>
        </p:spPr>
      </p:pic>
      <p:pic>
        <p:nvPicPr>
          <p:cNvPr id="1012" name="image 1012"/>
          <p:cNvPicPr>
            <a:picLocks noChangeAspect="1"/>
          </p:cNvPicPr>
          <p:nvPr/>
        </p:nvPicPr>
        <p:blipFill>
          <a:blip r:embed="rId1012">
                </a:blip>
          <a:srcRect/>
          <a:stretch>
            <a:fillRect/>
          </a:stretch>
        </p:blipFill>
        <p:spPr>
          <a:xfrm rot="0" flipV="0" flipH="0">
            <a:off x="19672300" y="12382500"/>
            <a:ext cx="571500" cy="1663700"/>
          </a:xfrm>
          <a:prstGeom prst="rect">
            <a:avLst/>
          </a:prstGeom>
        </p:spPr>
      </p:pic>
      <p:pic>
        <p:nvPicPr>
          <p:cNvPr id="1013" name="image 1013"/>
          <p:cNvPicPr>
            <a:picLocks noChangeAspect="1"/>
          </p:cNvPicPr>
          <p:nvPr/>
        </p:nvPicPr>
        <p:blipFill>
          <a:blip r:embed="rId1013">
                </a:blip>
          <a:srcRect/>
          <a:stretch>
            <a:fillRect/>
          </a:stretch>
        </p:blipFill>
        <p:spPr>
          <a:xfrm rot="0" flipV="0" flipH="0">
            <a:off x="15303500" y="444500"/>
            <a:ext cx="863600" cy="3403600"/>
          </a:xfrm>
          <a:prstGeom prst="rect">
            <a:avLst/>
          </a:prstGeom>
        </p:spPr>
      </p:pic>
      <p:pic>
        <p:nvPicPr>
          <p:cNvPr id="1014" name="image 1014"/>
          <p:cNvPicPr>
            <a:picLocks noChangeAspect="1"/>
          </p:cNvPicPr>
          <p:nvPr/>
        </p:nvPicPr>
        <p:blipFill>
          <a:blip r:embed="rId1014">
                </a:blip>
          <a:srcRect/>
          <a:stretch>
            <a:fillRect/>
          </a:stretch>
        </p:blipFill>
        <p:spPr>
          <a:xfrm rot="0" flipV="0" flipH="0">
            <a:off x="21043900" y="2755900"/>
            <a:ext cx="2870200" cy="723900"/>
          </a:xfrm>
          <a:prstGeom prst="rect">
            <a:avLst/>
          </a:prstGeom>
        </p:spPr>
      </p:pic>
      <p:sp>
        <p:nvSpPr>
          <p:cNvPr id="1015" name="Object 1015"/>
          <p:cNvSpPr txBox="1"/>
          <p:nvPr/>
        </p:nvSpPr>
        <p:spPr>
          <a:xfrm>
            <a:off x="2260603" y="4369837"/>
            <a:ext cx="4447540" cy="502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3020" i="0" b="0" spc="-825" dirty="0" smtClean="0" lang="zh-CN">
                <a:solidFill>
                  <a:srgbClr val="FFFFFF"/>
                </a:solidFill>
                <a:effectLst>
                  <a:outerShdw blurRad="0" dist="63500" dir="5400000" algn="ctr" rotWithShape="0">
                    <a:srgbClr val="E44AA6">
                      <a:alpha val="70000"/>
                    </a:srgbClr>
                  </a:outerShdw>
                </a:effectLst>
                <a:latin typeface="Dream-XiaYiGBT"/>
                <a:ea typeface="Dream-XiaYiGBT"/>
              </a:rPr>
              <a:t>敢</a:t>
            </a:r>
            <a:endParaRPr lang="zh-CN" altLang="en-US"/>
          </a:p>
        </p:txBody>
      </p:sp>
      <p:sp>
        <p:nvSpPr>
          <p:cNvPr id="1016" name="Object 1016"/>
          <p:cNvSpPr txBox="1"/>
          <p:nvPr/>
        </p:nvSpPr>
        <p:spPr>
          <a:xfrm>
            <a:off x="5778500" y="5168900"/>
            <a:ext cx="2702560" cy="293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9280" i="0" b="0" spc="-1928" dirty="0" smtClean="0" lang="zh-CN">
                <a:solidFill>
                  <a:srgbClr val="FFFFFF"/>
                </a:solidFill>
                <a:effectLst>
                  <a:outerShdw blurRad="0" dist="63500" dir="5400000" algn="ctr" rotWithShape="0">
                    <a:srgbClr val="E44AA6">
                      <a:alpha val="70000"/>
                    </a:srgbClr>
                  </a:outerShdw>
                </a:effectLst>
                <a:latin typeface="Dream-XiaYiGBT"/>
                <a:ea typeface="Dream-XiaYiGBT"/>
              </a:rPr>
              <a:t>于</a:t>
            </a:r>
            <a:endParaRPr lang="zh-CN" altLang="en-US"/>
          </a:p>
        </p:txBody>
      </p:sp>
      <p:sp>
        <p:nvSpPr>
          <p:cNvPr id="1017" name="Object 1017"/>
          <p:cNvSpPr txBox="1"/>
          <p:nvPr/>
        </p:nvSpPr>
        <p:spPr>
          <a:xfrm>
            <a:off x="7429503" y="5335037"/>
            <a:ext cx="8889996" cy="4000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6210" i="0" b="0" spc="-5242" dirty="0" smtClean="0" lang="zh-CN">
                <a:solidFill>
                  <a:srgbClr val="FFFFFF"/>
                </a:solidFill>
                <a:effectLst>
                  <a:outerShdw blurRad="0" dist="63500" dir="5400000" algn="ctr" rotWithShape="0">
                    <a:srgbClr val="E44AA6">
                      <a:alpha val="70000"/>
                    </a:srgbClr>
                  </a:outerShdw>
                </a:effectLst>
                <a:latin typeface="Dream-XiaYiGBT"/>
                <a:ea typeface="Dream-XiaYiGBT"/>
              </a:rPr>
              <a:t>远行</a:t>
            </a:r>
            <a:endParaRPr lang="zh-CN" altLang="en-US"/>
          </a:p>
        </p:txBody>
      </p:sp>
      <p:sp>
        <p:nvSpPr>
          <p:cNvPr id="1018" name="Object 1018"/>
          <p:cNvSpPr txBox="1"/>
          <p:nvPr/>
        </p:nvSpPr>
        <p:spPr>
          <a:xfrm>
            <a:off x="2908300" y="886668"/>
            <a:ext cx="4638040" cy="5270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4520" i="0" b="0" spc="-863" dirty="0" smtClean="0" lang="zh-CN">
                <a:solidFill>
                  <a:srgbClr val="FFFFFF"/>
                </a:solidFill>
                <a:effectLst>
                  <a:outerShdw blurRad="0" dist="63500" dir="5400000" algn="ctr" rotWithShape="0">
                    <a:srgbClr val="E44AA6">
                      <a:alpha val="70000"/>
                    </a:srgbClr>
                  </a:outerShdw>
                </a:effectLst>
                <a:latin typeface="Dream-XiaYiGBT"/>
                <a:ea typeface="Dream-XiaYiGBT"/>
              </a:rPr>
              <a:t>年</a:t>
            </a:r>
            <a:endParaRPr lang="zh-CN" altLang="en-US"/>
          </a:p>
        </p:txBody>
      </p:sp>
      <p:sp>
        <p:nvSpPr>
          <p:cNvPr id="1019" name="Object 1019"/>
          <p:cNvSpPr txBox="1"/>
          <p:nvPr/>
        </p:nvSpPr>
        <p:spPr>
          <a:xfrm>
            <a:off x="6375403" y="2541037"/>
            <a:ext cx="3149193" cy="327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550" i="0" b="0" spc="-538" dirty="0" smtClean="0" lang="zh-CN">
                <a:solidFill>
                  <a:srgbClr val="FFFFFF"/>
                </a:solidFill>
                <a:effectLst>
                  <a:outerShdw blurRad="0" dist="63500" dir="5400000" algn="ctr" rotWithShape="0">
                    <a:srgbClr val="E44AA6">
                      <a:alpha val="70000"/>
                    </a:srgbClr>
                  </a:outerShdw>
                </a:effectLst>
                <a:latin typeface="Dream-XiaYiGBT"/>
                <a:ea typeface="Dream-XiaYiGBT"/>
              </a:rPr>
              <a:t>轻</a:t>
            </a:r>
            <a:endParaRPr lang="zh-CN" altLang="en-US"/>
          </a:p>
        </p:txBody>
      </p:sp>
      <p:sp>
        <p:nvSpPr>
          <p:cNvPr id="1020" name="Object 1020"/>
          <p:cNvSpPr txBox="1"/>
          <p:nvPr/>
        </p:nvSpPr>
        <p:spPr>
          <a:xfrm>
            <a:off x="10363200" y="3390900"/>
            <a:ext cx="5359400" cy="177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8333"/>
              </a:lnSpc>
            </a:pPr>
            <a:r>
              <a:rPr sz="4270" i="0" b="0" spc="427" dirty="0" smtClean="0" lang="zh-CN">
                <a:solidFill>
                  <a:srgbClr val="FFFFFF"/>
                </a:solidFill>
                <a:effectLst>
                  <a:outerShdw blurRad="0" dist="76200" dir="5400000" algn="ctr" rotWithShape="0">
                    <a:srgbClr val="E44AA6">
                      <a:alpha val="70000"/>
                    </a:srgbClr>
                  </a:outerShdw>
                </a:effectLst>
                <a:latin typeface="OPPOSans-R"/>
                <a:ea typeface="OPPOSans-R"/>
              </a:rPr>
              <a:t>稿定集团</a:t>
            </a:r>
            <a:endParaRPr lang="zh-CN" altLang="en-US" sz="4270"/>
          </a:p>
          <a:p>
            <a:pPr algn="l">
              <a:lnSpc>
                <a:spcPct val="138333"/>
              </a:lnSpc>
            </a:pPr>
            <a:r>
              <a:rPr sz="4270" i="0" b="0" spc="427" dirty="0" smtClean="0" lang="zh-CN">
                <a:solidFill>
                  <a:srgbClr val="FFFFFF"/>
                </a:solidFill>
                <a:effectLst>
                  <a:outerShdw blurRad="0" dist="76200" dir="5400000" algn="ctr" rotWithShape="0">
                    <a:srgbClr val="E44AA6">
                      <a:alpha val="70000"/>
                    </a:srgbClr>
                  </a:outerShdw>
                </a:effectLst>
                <a:latin typeface="OPPOSans-R"/>
                <a:ea typeface="OPPOSans-R"/>
              </a:rPr>
              <a:t>2020年终盛典</a:t>
            </a:r>
            <a:endParaRPr lang="zh-CN" altLang="en-US"/>
          </a:p>
        </p:txBody>
      </p:sp>
      <p:pic>
        <p:nvPicPr>
          <p:cNvPr id="1021" name="image 1021"/>
          <p:cNvPicPr>
            <a:picLocks noChangeAspect="1"/>
          </p:cNvPicPr>
          <p:nvPr/>
        </p:nvPicPr>
        <p:blipFill>
          <a:blip r:embed="rId1021">
                </a:blip>
          <a:srcRect/>
          <a:stretch>
            <a:fillRect/>
          </a:stretch>
        </p:blipFill>
        <p:spPr>
          <a:xfrm rot="0" flipV="0" flipH="0">
            <a:off x="9372196" y="3721100"/>
            <a:ext cx="469900" cy="889000"/>
          </a:xfrm>
          <a:prstGeom prst="rect">
            <a:avLst/>
          </a:prstGeom>
        </p:spPr>
      </p:pic>
      <p:pic>
        <p:nvPicPr>
          <p:cNvPr id="1022" name="image 1022"/>
          <p:cNvPicPr>
            <a:picLocks noChangeAspect="1"/>
          </p:cNvPicPr>
          <p:nvPr/>
        </p:nvPicPr>
        <p:blipFill>
          <a:blip r:embed="rId1022">
                </a:blip>
          <a:srcRect l="37974" t="32911" r="31012"/>
          <a:stretch>
            <a:fillRect/>
          </a:stretch>
        </p:blipFill>
        <p:spPr>
          <a:xfrm rot="0" flipV="0" flipH="0">
            <a:off x="13017500" y="7722502"/>
            <a:ext cx="12446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17132300" y="2616200"/>
            <a:ext cx="7251700" cy="8343900"/>
          </a:xfrm>
          <a:prstGeom prst="rect">
            <a:avLst/>
          </a:prstGeom>
        </p:spPr>
      </p:pic>
      <p:sp>
        <p:nvSpPr>
          <p:cNvPr id="1002" name="Object 1002"/>
          <p:cNvSpPr txBox="1"/>
          <p:nvPr/>
        </p:nvSpPr>
        <p:spPr>
          <a:xfrm>
            <a:off x="8223740" y="6598345"/>
            <a:ext cx="7658100" cy="213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66666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2020年也是公司重大发展的一年，各项工作都取得了可喜的成绩。公司管理、配置更趋完善合理公司各部门的职能更加明晰细化。</a:t>
            </a:r>
            <a:endParaRPr lang="zh-CN" altLang="en-US"/>
          </a:p>
        </p:txBody>
      </p:sp>
      <p:pic>
        <p:nvPicPr>
          <p:cNvPr id="1003" name="image 1003"/>
          <p:cNvPicPr>
            <a:picLocks noChangeAspect="1"/>
          </p:cNvPicPr>
          <p:nvPr/>
        </p:nvPicPr>
        <p:blipFill>
          <a:blip r:embed="rId1003">
                </a:blip>
          <a:srcRect/>
          <a:stretch>
            <a:fillRect/>
          </a:stretch>
        </p:blipFill>
        <p:spPr>
          <a:xfrm rot="0" flipV="0" flipH="0">
            <a:off x="7061927" y="5130800"/>
            <a:ext cx="228600" cy="3873500"/>
          </a:xfrm>
          <a:prstGeom prst="rect">
            <a:avLst/>
          </a:prstGeom>
        </p:spPr>
      </p:pic>
      <p:sp>
        <p:nvSpPr>
          <p:cNvPr id="1004" name="Object 1004"/>
          <p:cNvSpPr txBox="1"/>
          <p:nvPr/>
        </p:nvSpPr>
        <p:spPr>
          <a:xfrm>
            <a:off x="-1237156" y="4673600"/>
            <a:ext cx="7658100" cy="4635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30439" i="0" b="0" spc="-1522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02</a:t>
            </a:r>
            <a:endParaRPr lang="zh-CN" altLang="en-US"/>
          </a:p>
        </p:txBody>
      </p:sp>
      <p:sp>
        <p:nvSpPr>
          <p:cNvPr id="1005" name="Object 1005"/>
          <p:cNvSpPr txBox="1"/>
          <p:nvPr/>
        </p:nvSpPr>
        <p:spPr>
          <a:xfrm>
            <a:off x="8223740" y="5250754"/>
            <a:ext cx="5402339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spc="12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表彰奖项</a:t>
            </a:r>
            <a:endParaRPr lang="zh-CN" altLang="en-US" sz="6000"/>
          </a:p>
          <a:p>
            <a:pPr algn="l">
              <a:lnSpc>
                <a:spcPct val="1000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6000"/>
            </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6788150" y="8902700"/>
            <a:ext cx="5041900" cy="33528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/>
          <a:stretch>
            <a:fillRect/>
          </a:stretch>
        </p:blipFill>
        <p:spPr>
          <a:xfrm rot="-10800000" flipV="1" flipH="0">
            <a:off x="6769100" y="1384300"/>
            <a:ext cx="5080000" cy="7556500"/>
          </a:xfrm>
          <a:prstGeom prst="rect">
            <a:avLst/>
          </a:prstGeom>
        </p:spPr>
      </p:pic>
      <p:sp>
        <p:nvSpPr>
          <p:cNvPr id="1103" name="Object 1103"/>
          <p:cNvSpPr txBox="1"/>
          <p:nvPr/>
        </p:nvSpPr>
        <p:spPr>
          <a:xfrm>
            <a:off x="6985000" y="10439400"/>
            <a:ext cx="4648199" cy="1193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公司管理、配置更趋完善职能更加明晰、细化。</a:t>
            </a:r>
            <a:endParaRPr lang="zh-CN" altLang="en-US" sz="2800"/>
          </a:p>
          <a:p>
            <a:pPr algn="ctr">
              <a:lnSpc>
                <a:spcPct val="1425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/>
          </a:p>
        </p:txBody>
      </p:sp>
      <p:sp>
        <p:nvSpPr>
          <p:cNvPr id="1104" name="Object 1104"/>
          <p:cNvSpPr txBox="1"/>
          <p:nvPr/>
        </p:nvSpPr>
        <p:spPr>
          <a:xfrm>
            <a:off x="7399718" y="9453880"/>
            <a:ext cx="3818763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1" spc="72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设计部: 高小定</a:t>
            </a:r>
            <a:endParaRPr lang="zh-CN" altLang="en-US"/>
          </a:p>
        </p:txBody>
      </p:sp>
      <p:pic>
        <p:nvPicPr>
          <p:cNvPr id="1105" name="image 1105"/>
          <p:cNvPicPr>
            <a:picLocks noChangeAspect="1"/>
          </p:cNvPicPr>
          <p:nvPr/>
        </p:nvPicPr>
        <p:blipFill>
          <a:blip r:embed="rId1105">
                </a:blip>
          <a:srcRect/>
          <a:stretch>
            <a:fillRect/>
          </a:stretch>
        </p:blipFill>
        <p:spPr>
          <a:xfrm rot="0" flipV="0" flipH="0">
            <a:off x="12376150" y="8902700"/>
            <a:ext cx="5041900" cy="3352800"/>
          </a:xfrm>
          <a:prstGeom prst="rect">
            <a:avLst/>
          </a:prstGeom>
        </p:spPr>
      </p:pic>
      <p:pic>
        <p:nvPicPr>
          <p:cNvPr id="1106" name="image 1106"/>
          <p:cNvPicPr>
            <a:picLocks noChangeAspect="1"/>
          </p:cNvPicPr>
          <p:nvPr/>
        </p:nvPicPr>
        <p:blipFill>
          <a:blip r:embed="rId1106">
                </a:blip>
          <a:srcRect/>
          <a:stretch>
            <a:fillRect/>
          </a:stretch>
        </p:blipFill>
        <p:spPr>
          <a:xfrm rot="0" flipV="0" flipH="0">
            <a:off x="12357100" y="1384300"/>
            <a:ext cx="5080000" cy="7556500"/>
          </a:xfrm>
          <a:prstGeom prst="rect">
            <a:avLst/>
          </a:prstGeom>
        </p:spPr>
      </p:pic>
      <p:sp>
        <p:nvSpPr>
          <p:cNvPr id="1107" name="Object 1107"/>
          <p:cNvSpPr txBox="1"/>
          <p:nvPr/>
        </p:nvSpPr>
        <p:spPr>
          <a:xfrm>
            <a:off x="12636500" y="10439400"/>
            <a:ext cx="4521200" cy="1193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公司管理、配置更趋完善职能更加明晰、细化。</a:t>
            </a:r>
            <a:endParaRPr lang="zh-CN" altLang="en-US" sz="2800"/>
          </a:p>
          <a:p>
            <a:pPr algn="ctr">
              <a:lnSpc>
                <a:spcPct val="1425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/>
          </a:p>
        </p:txBody>
      </p:sp>
      <p:sp>
        <p:nvSpPr>
          <p:cNvPr id="1108" name="Object 1108"/>
          <p:cNvSpPr txBox="1"/>
          <p:nvPr/>
        </p:nvSpPr>
        <p:spPr>
          <a:xfrm>
            <a:off x="13015791" y="9453880"/>
            <a:ext cx="3762616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1" spc="72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设计部: 高小定</a:t>
            </a:r>
            <a:endParaRPr lang="zh-CN" altLang="en-US"/>
          </a:p>
        </p:txBody>
      </p:sp>
      <p:pic>
        <p:nvPicPr>
          <p:cNvPr id="1109" name="image 1109"/>
          <p:cNvPicPr>
            <a:picLocks noChangeAspect="1"/>
          </p:cNvPicPr>
          <p:nvPr/>
        </p:nvPicPr>
        <p:blipFill>
          <a:blip r:embed="rId1109">
                </a:blip>
          <a:srcRect/>
          <a:stretch>
            <a:fillRect/>
          </a:stretch>
        </p:blipFill>
        <p:spPr>
          <a:xfrm rot="0" flipV="0" flipH="0">
            <a:off x="17989550" y="8902700"/>
            <a:ext cx="5041900" cy="3352800"/>
          </a:xfrm>
          <a:prstGeom prst="rect">
            <a:avLst/>
          </a:prstGeom>
        </p:spPr>
      </p:pic>
      <p:pic>
        <p:nvPicPr>
          <p:cNvPr id="11010" name="image 11010"/>
          <p:cNvPicPr>
            <a:picLocks noChangeAspect="1"/>
          </p:cNvPicPr>
          <p:nvPr/>
        </p:nvPicPr>
        <p:blipFill>
          <a:blip r:embed="rId11010">
                </a:blip>
          <a:srcRect/>
          <a:stretch>
            <a:fillRect/>
          </a:stretch>
        </p:blipFill>
        <p:spPr>
          <a:xfrm rot="0" flipV="0" flipH="0">
            <a:off x="17970500" y="1384300"/>
            <a:ext cx="5080000" cy="7556500"/>
          </a:xfrm>
          <a:prstGeom prst="rect">
            <a:avLst/>
          </a:prstGeom>
        </p:spPr>
      </p:pic>
      <p:sp>
        <p:nvSpPr>
          <p:cNvPr id="11011" name="Object 11011"/>
          <p:cNvSpPr txBox="1"/>
          <p:nvPr/>
        </p:nvSpPr>
        <p:spPr>
          <a:xfrm>
            <a:off x="18224500" y="10439400"/>
            <a:ext cx="4572000" cy="1193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公司管理、配置更趋完善职能更加明晰、细化。</a:t>
            </a:r>
            <a:endParaRPr lang="zh-CN" altLang="en-US" sz="2800"/>
          </a:p>
          <a:p>
            <a:pPr algn="ctr">
              <a:lnSpc>
                <a:spcPct val="1425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/>
          </a:p>
        </p:txBody>
      </p:sp>
      <p:sp>
        <p:nvSpPr>
          <p:cNvPr id="11012" name="Object 11012"/>
          <p:cNvSpPr txBox="1"/>
          <p:nvPr/>
        </p:nvSpPr>
        <p:spPr>
          <a:xfrm>
            <a:off x="18620168" y="9453880"/>
            <a:ext cx="3780663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1" spc="72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设计部: 高小定</a:t>
            </a:r>
            <a:endParaRPr lang="zh-CN" altLang="en-US"/>
          </a:p>
        </p:txBody>
      </p:sp>
      <p:sp>
        <p:nvSpPr>
          <p:cNvPr id="11013" name="Object 11013"/>
          <p:cNvSpPr txBox="1"/>
          <p:nvPr/>
        </p:nvSpPr>
        <p:spPr>
          <a:xfrm>
            <a:off x="1257300" y="1320800"/>
            <a:ext cx="3980918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4800" i="0" b="0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年度</a:t>
            </a:r>
            <a:endParaRPr lang="zh-CN" altLang="en-US" sz="4800"/>
          </a:p>
          <a:p>
            <a:pPr algn="l">
              <a:lnSpc>
                <a:spcPct val="125000"/>
              </a:lnSpc>
            </a:pPr>
            <a:r>
              <a:rPr sz="4800" i="0" b="0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优秀个人</a:t>
            </a:r>
            <a:endParaRPr lang="zh-CN" altLang="en-US"/>
          </a:p>
        </p:txBody>
      </p:sp>
      <p:sp>
        <p:nvSpPr>
          <p:cNvPr id="11014" name="Object 11014"/>
          <p:cNvSpPr txBox="1"/>
          <p:nvPr/>
        </p:nvSpPr>
        <p:spPr>
          <a:xfrm>
            <a:off x="1282700" y="3467100"/>
            <a:ext cx="4117102" cy="1193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81666"/>
              </a:lnSpc>
            </a:pPr>
            <a:r>
              <a:rPr sz="2200" i="0" b="0" spc="440" dirty="0" smtClean="0" lang="zh-CN">
                <a:solidFill>
                  <a:srgbClr val="A79FA2"/>
                </a:solidFill>
                <a:latin typeface="OPPOSans-R"/>
                <a:ea typeface="OPPOSans-R"/>
              </a:rPr>
              <a:t>THE </a:t>
            </a:r>
            <a:endParaRPr lang="zh-CN" altLang="en-US" sz="2200"/>
          </a:p>
          <a:p>
            <a:pPr algn="l">
              <a:lnSpc>
                <a:spcPct val="181666"/>
              </a:lnSpc>
            </a:pPr>
            <a:r>
              <a:rPr sz="2200" i="0" b="0" spc="440" dirty="0" smtClean="0" lang="zh-CN">
                <a:solidFill>
                  <a:srgbClr val="A79FA2"/>
                </a:solidFill>
                <a:latin typeface="OPPOSans-R"/>
                <a:ea typeface="OPPOSans-R"/>
              </a:rPr>
              <a:t>BEST PERSONAL</a:t>
            </a:r>
            <a:endParaRPr lang="zh-CN" altLang="en-US" sz="2200"/>
          </a:p>
          <a:p>
            <a:pPr algn="l">
              <a:lnSpc>
                <a:spcPct val="181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200"/>
            </a:p>
            <a:endParaRPr lang="zh-CN" altLang="en-US"/>
          </a:p>
        </p:txBody>
      </p:sp>
      <p:pic>
        <p:nvPicPr>
          <p:cNvPr id="11015" name="image 11015"/>
          <p:cNvPicPr>
            <a:picLocks noChangeAspect="1"/>
          </p:cNvPicPr>
          <p:nvPr/>
        </p:nvPicPr>
        <p:blipFill>
          <a:blip r:embed="rId11015">
                </a:blip>
          <a:srcRect/>
          <a:stretch>
            <a:fillRect/>
          </a:stretch>
        </p:blipFill>
        <p:spPr>
          <a:xfrm rot="0" flipV="0" flipH="0">
            <a:off x="1447800" y="5486400"/>
            <a:ext cx="63500" cy="6794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9347200" y="1409700"/>
            <a:ext cx="4140200" cy="53467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13589000" y="1409700"/>
            <a:ext cx="4140200" cy="53467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1203">
                </a:blip>
          <a:srcRect/>
          <a:stretch>
            <a:fillRect/>
          </a:stretch>
        </p:blipFill>
        <p:spPr>
          <a:xfrm rot="0" flipV="0" flipH="0">
            <a:off x="9347200" y="6858000"/>
            <a:ext cx="4140200" cy="5422900"/>
          </a:xfrm>
          <a:prstGeom prst="rect">
            <a:avLst/>
          </a:prstGeom>
        </p:spPr>
      </p:pic>
      <p:pic>
        <p:nvPicPr>
          <p:cNvPr id="1204" name="image 1204"/>
          <p:cNvPicPr>
            <a:picLocks noChangeAspect="1"/>
          </p:cNvPicPr>
          <p:nvPr/>
        </p:nvPicPr>
        <p:blipFill>
          <a:blip r:embed="rId1204">
                </a:blip>
          <a:srcRect/>
          <a:stretch>
            <a:fillRect/>
          </a:stretch>
        </p:blipFill>
        <p:spPr>
          <a:xfrm rot="0" flipV="0" flipH="0">
            <a:off x="13589000" y="6858000"/>
            <a:ext cx="4140200" cy="5422900"/>
          </a:xfrm>
          <a:prstGeom prst="rect">
            <a:avLst/>
          </a:prstGeom>
        </p:spPr>
      </p:pic>
      <p:pic>
        <p:nvPicPr>
          <p:cNvPr id="1205" name="image 1205"/>
          <p:cNvPicPr>
            <a:picLocks noChangeAspect="1"/>
          </p:cNvPicPr>
          <p:nvPr/>
        </p:nvPicPr>
        <p:blipFill>
          <a:blip r:embed="rId1205">
                </a:blip>
          <a:srcRect/>
          <a:stretch>
            <a:fillRect/>
          </a:stretch>
        </p:blipFill>
        <p:spPr>
          <a:xfrm rot="0" flipV="0" flipH="0">
            <a:off x="17830800" y="1409700"/>
            <a:ext cx="4140200" cy="5346700"/>
          </a:xfrm>
          <a:prstGeom prst="rect">
            <a:avLst/>
          </a:prstGeom>
        </p:spPr>
      </p:pic>
      <p:pic>
        <p:nvPicPr>
          <p:cNvPr id="1206" name="image 1206"/>
          <p:cNvPicPr>
            <a:picLocks noChangeAspect="1"/>
          </p:cNvPicPr>
          <p:nvPr/>
        </p:nvPicPr>
        <p:blipFill>
          <a:blip r:embed="rId1206">
                </a:blip>
          <a:srcRect/>
          <a:stretch>
            <a:fillRect/>
          </a:stretch>
        </p:blipFill>
        <p:spPr>
          <a:xfrm rot="0" flipV="0" flipH="0">
            <a:off x="17830800" y="6858000"/>
            <a:ext cx="4140200" cy="5422900"/>
          </a:xfrm>
          <a:prstGeom prst="rect">
            <a:avLst/>
          </a:prstGeom>
        </p:spPr>
      </p:pic>
      <p:pic>
        <p:nvPicPr>
          <p:cNvPr id="1207" name="image 1207"/>
          <p:cNvPicPr>
            <a:picLocks noChangeAspect="1"/>
          </p:cNvPicPr>
          <p:nvPr/>
        </p:nvPicPr>
        <p:blipFill>
          <a:blip r:embed="rId1207">
                </a:blip>
          <a:srcRect/>
          <a:stretch>
            <a:fillRect/>
          </a:stretch>
        </p:blipFill>
        <p:spPr>
          <a:xfrm rot="0" flipV="0" flipH="0">
            <a:off x="12827000" y="6108700"/>
            <a:ext cx="1447800" cy="1447800"/>
          </a:xfrm>
          <a:prstGeom prst="rect">
            <a:avLst/>
          </a:prstGeom>
        </p:spPr>
      </p:pic>
      <p:pic>
        <p:nvPicPr>
          <p:cNvPr id="1208" name="image 1208"/>
          <p:cNvPicPr>
            <a:picLocks noChangeAspect="1"/>
          </p:cNvPicPr>
          <p:nvPr/>
        </p:nvPicPr>
        <p:blipFill>
          <a:blip r:embed="rId1208">
                </a:blip>
          <a:srcRect/>
          <a:stretch>
            <a:fillRect/>
          </a:stretch>
        </p:blipFill>
        <p:spPr>
          <a:xfrm rot="0" flipV="0" flipH="0">
            <a:off x="17068800" y="6108700"/>
            <a:ext cx="1447800" cy="1447800"/>
          </a:xfrm>
          <a:prstGeom prst="rect">
            <a:avLst/>
          </a:prstGeom>
        </p:spPr>
      </p:pic>
      <p:sp>
        <p:nvSpPr>
          <p:cNvPr id="1209" name="Object 1209"/>
          <p:cNvSpPr txBox="1"/>
          <p:nvPr/>
        </p:nvSpPr>
        <p:spPr>
          <a:xfrm>
            <a:off x="1308100" y="1181100"/>
            <a:ext cx="4001589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4800" i="0" b="0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年度</a:t>
            </a:r>
            <a:endParaRPr lang="zh-CN" altLang="en-US" sz="4800"/>
          </a:p>
          <a:p>
            <a:pPr algn="l">
              <a:lnSpc>
                <a:spcPct val="125000"/>
              </a:lnSpc>
            </a:pPr>
            <a:r>
              <a:rPr sz="4800" i="0" b="0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优秀团队</a:t>
            </a:r>
            <a:endParaRPr lang="zh-CN" altLang="en-US"/>
          </a:p>
        </p:txBody>
      </p:sp>
      <p:sp>
        <p:nvSpPr>
          <p:cNvPr id="12010" name="Object 12010"/>
          <p:cNvSpPr txBox="1"/>
          <p:nvPr/>
        </p:nvSpPr>
        <p:spPr>
          <a:xfrm>
            <a:off x="1333500" y="3327400"/>
            <a:ext cx="3415904" cy="1193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81666"/>
              </a:lnSpc>
            </a:pPr>
            <a:r>
              <a:rPr sz="2200" i="0" b="0" spc="440" dirty="0" smtClean="0" lang="zh-CN">
                <a:solidFill>
                  <a:srgbClr val="A79FA2"/>
                </a:solidFill>
                <a:latin typeface="OPPOSans-R"/>
                <a:ea typeface="OPPOSans-R"/>
              </a:rPr>
              <a:t>THE </a:t>
            </a:r>
            <a:endParaRPr lang="zh-CN" altLang="en-US" sz="2200"/>
          </a:p>
          <a:p>
            <a:pPr algn="l">
              <a:lnSpc>
                <a:spcPct val="181666"/>
              </a:lnSpc>
            </a:pPr>
            <a:r>
              <a:rPr sz="2200" i="0" b="0" spc="440" dirty="0" smtClean="0" lang="zh-CN">
                <a:solidFill>
                  <a:srgbClr val="A79FA2"/>
                </a:solidFill>
                <a:latin typeface="OPPOSans-R"/>
                <a:ea typeface="OPPOSans-R"/>
              </a:rPr>
              <a:t>BEST TEAM</a:t>
            </a:r>
            <a:endParaRPr lang="zh-CN" altLang="en-US" sz="2200"/>
          </a:p>
          <a:p>
            <a:pPr algn="l">
              <a:lnSpc>
                <a:spcPct val="181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200"/>
            </a:p>
            <a:endParaRPr lang="zh-CN" altLang="en-US"/>
          </a:p>
        </p:txBody>
      </p:sp>
      <p:sp>
        <p:nvSpPr>
          <p:cNvPr id="12011" name="Object 12011"/>
          <p:cNvSpPr txBox="1"/>
          <p:nvPr/>
        </p:nvSpPr>
        <p:spPr>
          <a:xfrm>
            <a:off x="1358900" y="8737600"/>
            <a:ext cx="6358788" cy="179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掌握和执行国家政策一心一意谋发展，公司管理、配置更趋完善合理。公司各部门的职能更加明晰细化。</a:t>
            </a:r>
            <a:endParaRPr lang="zh-CN" altLang="en-US"/>
          </a:p>
        </p:txBody>
      </p:sp>
      <p:sp>
        <p:nvSpPr>
          <p:cNvPr id="12012" name="Object 12012"/>
          <p:cNvSpPr txBox="1"/>
          <p:nvPr/>
        </p:nvSpPr>
        <p:spPr>
          <a:xfrm>
            <a:off x="1384300" y="7899400"/>
            <a:ext cx="4159535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spc="6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设计部 (6人)</a:t>
            </a:r>
            <a:endParaRPr lang="zh-CN" altLang="en-US"/>
          </a:p>
        </p:txBody>
      </p:sp>
      <p:pic>
        <p:nvPicPr>
          <p:cNvPr id="12013" name="image 12013"/>
          <p:cNvPicPr>
            <a:picLocks noChangeAspect="1"/>
          </p:cNvPicPr>
          <p:nvPr/>
        </p:nvPicPr>
        <p:blipFill>
          <a:blip r:embed="rId12013">
                </a:blip>
          <a:srcRect/>
          <a:stretch>
            <a:fillRect/>
          </a:stretch>
        </p:blipFill>
        <p:spPr>
          <a:xfrm rot="0" flipV="0" flipH="0">
            <a:off x="1498600" y="5118100"/>
            <a:ext cx="635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10820400" y="-25400"/>
            <a:ext cx="13576300" cy="137414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1302">
                </a:blip>
          <a:srcRect/>
          <a:stretch>
            <a:fillRect/>
          </a:stretch>
        </p:blipFill>
        <p:spPr>
          <a:xfrm rot="0" flipV="0" flipH="0">
            <a:off x="-101600" y="1562100"/>
            <a:ext cx="1143000" cy="10528300"/>
          </a:xfrm>
          <a:prstGeom prst="rect">
            <a:avLst/>
          </a:prstGeom>
        </p:spPr>
      </p:pic>
      <p:sp>
        <p:nvSpPr>
          <p:cNvPr id="1303" name="Object 1303"/>
          <p:cNvSpPr txBox="1"/>
          <p:nvPr/>
        </p:nvSpPr>
        <p:spPr>
          <a:xfrm>
            <a:off x="2768600" y="7251700"/>
            <a:ext cx="5829300" cy="1422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66666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表演：高小定、丁小高、高小定  </a:t>
            </a:r>
            <a:endParaRPr lang="zh-CN" altLang="en-US" sz="2800"/>
          </a:p>
          <a:p>
            <a:pPr algn="l">
              <a:lnSpc>
                <a:spcPct val="166666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丁小高、高小定、丁小高</a:t>
            </a:r>
            <a:endParaRPr lang="zh-CN" altLang="en-US"/>
          </a:p>
        </p:txBody>
      </p:sp>
      <p:sp>
        <p:nvSpPr>
          <p:cNvPr id="1304" name="Object 1304"/>
          <p:cNvSpPr txBox="1"/>
          <p:nvPr/>
        </p:nvSpPr>
        <p:spPr>
          <a:xfrm>
            <a:off x="2489200" y="4953000"/>
            <a:ext cx="6108699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4800" i="0" b="1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  舞蹈</a:t>
            </a:r>
            <a:endParaRPr lang="zh-CN" altLang="en-US" sz="4800"/>
          </a:p>
          <a:p>
            <a:pPr algn="l">
              <a:lnSpc>
                <a:spcPct val="125000"/>
              </a:lnSpc>
            </a:pPr>
            <a:r>
              <a:rPr sz="4800" i="0" b="1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《ARE YOU OK》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401">
                </a:blip>
          <a:srcRect/>
          <a:stretch>
            <a:fillRect/>
          </a:stretch>
        </p:blipFill>
        <p:spPr>
          <a:xfrm rot="0" flipV="0" flipH="0">
            <a:off x="-63500" y="-38100"/>
            <a:ext cx="24460200" cy="6718300"/>
          </a:xfrm>
          <a:prstGeom prst="rect">
            <a:avLst/>
          </a:prstGeom>
        </p:spPr>
      </p:pic>
      <p:pic>
        <p:nvPicPr>
          <p:cNvPr id="1402" name="image 1402"/>
          <p:cNvPicPr>
            <a:picLocks noChangeAspect="1"/>
          </p:cNvPicPr>
          <p:nvPr/>
        </p:nvPicPr>
        <p:blipFill>
          <a:blip r:embed="rId1402">
                </a:blip>
          <a:srcRect/>
          <a:stretch>
            <a:fillRect/>
          </a:stretch>
        </p:blipFill>
        <p:spPr>
          <a:xfrm rot="0" flipV="0" flipH="0">
            <a:off x="2159000" y="4076700"/>
            <a:ext cx="6096000" cy="5803900"/>
          </a:xfrm>
          <a:prstGeom prst="rect">
            <a:avLst/>
          </a:prstGeom>
        </p:spPr>
      </p:pic>
      <p:pic>
        <p:nvPicPr>
          <p:cNvPr id="1403" name="image 1403"/>
          <p:cNvPicPr>
            <a:picLocks noChangeAspect="1"/>
          </p:cNvPicPr>
          <p:nvPr/>
        </p:nvPicPr>
        <p:blipFill>
          <a:blip r:embed="rId1403">
                </a:blip>
          <a:srcRect/>
          <a:stretch>
            <a:fillRect/>
          </a:stretch>
        </p:blipFill>
        <p:spPr>
          <a:xfrm rot="0" flipV="0" flipH="0">
            <a:off x="9156700" y="3695700"/>
            <a:ext cx="6096000" cy="6565900"/>
          </a:xfrm>
          <a:prstGeom prst="rect">
            <a:avLst/>
          </a:prstGeom>
        </p:spPr>
      </p:pic>
      <p:pic>
        <p:nvPicPr>
          <p:cNvPr id="1404" name="image 1404"/>
          <p:cNvPicPr>
            <a:picLocks noChangeAspect="1"/>
          </p:cNvPicPr>
          <p:nvPr/>
        </p:nvPicPr>
        <p:blipFill>
          <a:blip r:embed="rId1404">
                </a:blip>
          <a:srcRect/>
          <a:stretch>
            <a:fillRect/>
          </a:stretch>
        </p:blipFill>
        <p:spPr>
          <a:xfrm rot="0" flipV="0" flipH="0">
            <a:off x="16141700" y="4076700"/>
            <a:ext cx="6096000" cy="5803900"/>
          </a:xfrm>
          <a:prstGeom prst="rect">
            <a:avLst/>
          </a:prstGeom>
        </p:spPr>
      </p:pic>
      <p:sp>
        <p:nvSpPr>
          <p:cNvPr id="1405" name="Object 1405"/>
          <p:cNvSpPr txBox="1"/>
          <p:nvPr/>
        </p:nvSpPr>
        <p:spPr>
          <a:xfrm>
            <a:off x="2560231" y="11540489"/>
            <a:ext cx="5293537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MacBook Pro 13寸256G</a:t>
            </a:r>
            <a:endParaRPr lang="zh-CN" altLang="en-US"/>
          </a:p>
        </p:txBody>
      </p:sp>
      <p:sp>
        <p:nvSpPr>
          <p:cNvPr id="1406" name="Object 1406"/>
          <p:cNvSpPr txBox="1"/>
          <p:nvPr/>
        </p:nvSpPr>
        <p:spPr>
          <a:xfrm>
            <a:off x="3224103" y="10761979"/>
            <a:ext cx="3965792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1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二等奖(2名)</a:t>
            </a:r>
            <a:endParaRPr lang="zh-CN" altLang="en-US"/>
          </a:p>
        </p:txBody>
      </p:sp>
      <p:sp>
        <p:nvSpPr>
          <p:cNvPr id="1407" name="Object 1407"/>
          <p:cNvSpPr txBox="1"/>
          <p:nvPr/>
        </p:nvSpPr>
        <p:spPr>
          <a:xfrm>
            <a:off x="9832301" y="11540489"/>
            <a:ext cx="4744796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iPhone xs Plus 512G</a:t>
            </a:r>
            <a:endParaRPr lang="zh-CN" altLang="en-US"/>
          </a:p>
        </p:txBody>
      </p:sp>
      <p:sp>
        <p:nvSpPr>
          <p:cNvPr id="1408" name="Object 1408"/>
          <p:cNvSpPr txBox="1"/>
          <p:nvPr/>
        </p:nvSpPr>
        <p:spPr>
          <a:xfrm>
            <a:off x="10221803" y="10761979"/>
            <a:ext cx="3965792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1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一等奖(1名)</a:t>
            </a:r>
            <a:endParaRPr lang="zh-CN" altLang="en-US"/>
          </a:p>
        </p:txBody>
      </p:sp>
      <p:sp>
        <p:nvSpPr>
          <p:cNvPr id="1409" name="Object 1409"/>
          <p:cNvSpPr txBox="1"/>
          <p:nvPr/>
        </p:nvSpPr>
        <p:spPr>
          <a:xfrm>
            <a:off x="16732465" y="11540489"/>
            <a:ext cx="4914468" cy="43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iPad Pro 12.9寸256G</a:t>
            </a:r>
            <a:endParaRPr lang="zh-CN" altLang="en-US"/>
          </a:p>
        </p:txBody>
      </p:sp>
      <p:sp>
        <p:nvSpPr>
          <p:cNvPr id="14010" name="Object 14010"/>
          <p:cNvSpPr txBox="1"/>
          <p:nvPr/>
        </p:nvSpPr>
        <p:spPr>
          <a:xfrm>
            <a:off x="17372176" y="10761979"/>
            <a:ext cx="3635047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1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三等奖(3名)</a:t>
            </a:r>
            <a:endParaRPr lang="zh-CN" altLang="en-US"/>
          </a:p>
        </p:txBody>
      </p:sp>
      <p:sp>
        <p:nvSpPr>
          <p:cNvPr id="14011" name="Object 14011"/>
          <p:cNvSpPr txBox="1"/>
          <p:nvPr/>
        </p:nvSpPr>
        <p:spPr>
          <a:xfrm>
            <a:off x="9758451" y="2222500"/>
            <a:ext cx="4867097" cy="36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400" i="0" b="0" spc="480" dirty="0" smtClean="0" lang="zh-CN">
                <a:solidFill>
                  <a:srgbClr val="FFFFFF">
                    <a:alpha val="50196"/>
                  </a:srgbClr>
                </a:solidFill>
                <a:latin typeface="OPPOSans-R"/>
                <a:ea typeface="OPPOSans-R"/>
              </a:rPr>
              <a:t>LUCKY DRAW</a:t>
            </a:r>
            <a:endParaRPr lang="zh-CN" altLang="en-US" sz="2400"/>
          </a:p>
          <a:p>
            <a:pPr algn="ctr">
              <a:lnSpc>
                <a:spcPct val="10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2400"/>
            </a:p>
            <a:endParaRPr lang="zh-CN" altLang="en-US"/>
          </a:p>
        </p:txBody>
      </p:sp>
      <p:sp>
        <p:nvSpPr>
          <p:cNvPr id="14012" name="Object 14012"/>
          <p:cNvSpPr txBox="1"/>
          <p:nvPr/>
        </p:nvSpPr>
        <p:spPr>
          <a:xfrm>
            <a:off x="9266650" y="1308100"/>
            <a:ext cx="5850699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1" spc="15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幸运抽奖</a:t>
            </a:r>
            <a:endParaRPr lang="zh-CN" altLang="en-US"/>
          </a:p>
        </p:txBody>
      </p:sp>
      <p:pic>
        <p:nvPicPr>
          <p:cNvPr id="14013" name="image 14013"/>
          <p:cNvPicPr>
            <a:picLocks noChangeAspect="1"/>
          </p:cNvPicPr>
          <p:nvPr/>
        </p:nvPicPr>
        <p:blipFill>
          <a:blip r:embed="rId14013">
                </a:blip>
          <a:srcRect/>
          <a:stretch>
            <a:fillRect/>
          </a:stretch>
        </p:blipFill>
        <p:spPr>
          <a:xfrm rot="0" flipV="0" flipH="0">
            <a:off x="2169986" y="3949700"/>
            <a:ext cx="6074026" cy="5781149"/>
          </a:xfrm>
          <a:prstGeom prst="rect">
            <a:avLst/>
          </a:prstGeom>
        </p:spPr>
      </p:pic>
      <p:pic>
        <p:nvPicPr>
          <p:cNvPr id="14014" name="image 14014"/>
          <p:cNvPicPr>
            <a:picLocks noChangeAspect="1"/>
          </p:cNvPicPr>
          <p:nvPr/>
        </p:nvPicPr>
        <p:blipFill>
          <a:blip r:embed="rId14014">
                </a:blip>
          <a:srcRect/>
          <a:stretch>
            <a:fillRect/>
          </a:stretch>
        </p:blipFill>
        <p:spPr>
          <a:xfrm rot="0" flipV="0" flipH="0">
            <a:off x="9175750" y="3619500"/>
            <a:ext cx="6057900" cy="6527800"/>
          </a:xfrm>
          <a:prstGeom prst="rect">
            <a:avLst/>
          </a:prstGeom>
        </p:spPr>
      </p:pic>
      <p:pic>
        <p:nvPicPr>
          <p:cNvPr id="14015" name="image 14015"/>
          <p:cNvPicPr>
            <a:picLocks noChangeAspect="1"/>
          </p:cNvPicPr>
          <p:nvPr/>
        </p:nvPicPr>
        <p:blipFill>
          <a:blip r:embed="rId14015">
                </a:blip>
          <a:srcRect/>
          <a:stretch>
            <a:fillRect/>
          </a:stretch>
        </p:blipFill>
        <p:spPr>
          <a:xfrm rot="0" flipV="0" flipH="0">
            <a:off x="16160750" y="3987800"/>
            <a:ext cx="6057900" cy="5765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-6096000" y="-8978900"/>
            <a:ext cx="32004000" cy="25996900"/>
          </a:xfrm>
          <a:prstGeom prst="rect">
            <a:avLst/>
          </a:prstGeom>
        </p:spPr>
      </p:pic>
      <p:pic>
        <p:nvPicPr>
          <p:cNvPr id="1503" name="image 1503"/>
          <p:cNvPicPr>
            <a:picLocks noChangeAspect="1"/>
          </p:cNvPicPr>
          <p:nvPr/>
        </p:nvPicPr>
        <p:blipFill>
          <a:blip r:embed="rId1503">
                </a:blip>
          <a:srcRect l="8540" r="5604" b="28852"/>
          <a:stretch>
            <a:fillRect/>
          </a:stretch>
        </p:blipFill>
        <p:spPr>
          <a:xfrm rot="0" flipV="0" flipH="0">
            <a:off x="-114300" y="5499100"/>
            <a:ext cx="24511000" cy="8267700"/>
          </a:xfrm>
          <a:prstGeom prst="rect">
            <a:avLst/>
          </a:prstGeom>
        </p:spPr>
      </p:pic>
      <p:pic>
        <p:nvPicPr>
          <p:cNvPr id="1504" name="image 1504"/>
          <p:cNvPicPr>
            <a:picLocks noChangeAspect="1"/>
          </p:cNvPicPr>
          <p:nvPr/>
        </p:nvPicPr>
        <p:blipFill>
          <a:blip r:embed="rId1504">
                </a:blip>
          <a:srcRect/>
          <a:stretch>
            <a:fillRect/>
          </a:stretch>
        </p:blipFill>
        <p:spPr>
          <a:xfrm rot="0" flipV="0" flipH="0">
            <a:off x="660400" y="622300"/>
            <a:ext cx="2476500" cy="1498600"/>
          </a:xfrm>
          <a:prstGeom prst="rect">
            <a:avLst/>
          </a:prstGeom>
        </p:spPr>
      </p:pic>
      <p:pic>
        <p:nvPicPr>
          <p:cNvPr id="1505" name="image 1505"/>
          <p:cNvPicPr>
            <a:picLocks noChangeAspect="1"/>
          </p:cNvPicPr>
          <p:nvPr/>
        </p:nvPicPr>
        <p:blipFill>
          <a:blip r:embed="rId1505">
                </a:blip>
          <a:srcRect/>
          <a:stretch>
            <a:fillRect/>
          </a:stretch>
        </p:blipFill>
        <p:spPr>
          <a:xfrm rot="0" flipV="0" flipH="0">
            <a:off x="21221700" y="11455400"/>
            <a:ext cx="2476500" cy="1651000"/>
          </a:xfrm>
          <a:prstGeom prst="rect">
            <a:avLst/>
          </a:prstGeom>
        </p:spPr>
      </p:pic>
      <p:pic>
        <p:nvPicPr>
          <p:cNvPr id="1506" name="image 1506"/>
          <p:cNvPicPr>
            <a:picLocks noChangeAspect="1"/>
          </p:cNvPicPr>
          <p:nvPr/>
        </p:nvPicPr>
        <p:blipFill>
          <a:blip r:embed="rId1506">
                </a:blip>
          <a:srcRect/>
          <a:stretch>
            <a:fillRect/>
          </a:stretch>
        </p:blipFill>
        <p:spPr>
          <a:xfrm rot="0" flipV="0" flipH="0">
            <a:off x="-1041400" y="11988800"/>
            <a:ext cx="3759200" cy="1193800"/>
          </a:xfrm>
          <a:prstGeom prst="rect">
            <a:avLst/>
          </a:prstGeom>
        </p:spPr>
      </p:pic>
      <p:pic>
        <p:nvPicPr>
          <p:cNvPr id="1507" name="image 1507"/>
          <p:cNvPicPr>
            <a:picLocks noChangeAspect="1"/>
          </p:cNvPicPr>
          <p:nvPr/>
        </p:nvPicPr>
        <p:blipFill>
          <a:blip r:embed="rId1507">
                </a:blip>
          <a:srcRect/>
          <a:stretch>
            <a:fillRect/>
          </a:stretch>
        </p:blipFill>
        <p:spPr>
          <a:xfrm rot="0" flipV="0" flipH="0">
            <a:off x="19672300" y="12192000"/>
            <a:ext cx="571500" cy="1663700"/>
          </a:xfrm>
          <a:prstGeom prst="rect">
            <a:avLst/>
          </a:prstGeom>
        </p:spPr>
      </p:pic>
      <p:pic>
        <p:nvPicPr>
          <p:cNvPr id="1508" name="image 1508"/>
          <p:cNvPicPr>
            <a:picLocks noChangeAspect="1"/>
          </p:cNvPicPr>
          <p:nvPr/>
        </p:nvPicPr>
        <p:blipFill>
          <a:blip r:embed="rId1508">
                </a:blip>
          <a:srcRect/>
          <a:stretch>
            <a:fillRect/>
          </a:stretch>
        </p:blipFill>
        <p:spPr>
          <a:xfrm rot="0" flipV="0" flipH="0">
            <a:off x="12915900" y="1193800"/>
            <a:ext cx="863600" cy="3403600"/>
          </a:xfrm>
          <a:prstGeom prst="rect">
            <a:avLst/>
          </a:prstGeom>
        </p:spPr>
      </p:pic>
      <p:pic>
        <p:nvPicPr>
          <p:cNvPr id="1509" name="image 1509"/>
          <p:cNvPicPr>
            <a:picLocks noChangeAspect="1"/>
          </p:cNvPicPr>
          <p:nvPr/>
        </p:nvPicPr>
        <p:blipFill>
          <a:blip r:embed="rId1509">
                </a:blip>
          <a:srcRect/>
          <a:stretch>
            <a:fillRect/>
          </a:stretch>
        </p:blipFill>
        <p:spPr>
          <a:xfrm rot="0" flipV="0" flipH="0">
            <a:off x="20967700" y="2755900"/>
            <a:ext cx="2870200" cy="723900"/>
          </a:xfrm>
          <a:prstGeom prst="rect">
            <a:avLst/>
          </a:prstGeom>
        </p:spPr>
      </p:pic>
      <p:sp>
        <p:nvSpPr>
          <p:cNvPr id="15010" name="Object 15010"/>
          <p:cNvSpPr txBox="1"/>
          <p:nvPr/>
        </p:nvSpPr>
        <p:spPr>
          <a:xfrm>
            <a:off x="20479878" y="393699"/>
            <a:ext cx="3348480" cy="1676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5000"/>
              </a:lnSpc>
            </a:pPr>
            <a:r>
              <a:rPr sz="2200" i="0" b="0" spc="56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THANK</a:t>
            </a:r>
            <a:endParaRPr lang="zh-CN" altLang="en-US" sz="2200"/>
          </a:p>
          <a:p>
            <a:pPr algn="r">
              <a:lnSpc>
                <a:spcPct val="125000"/>
              </a:lnSpc>
            </a:pPr>
            <a:r>
              <a:rPr sz="2200" i="0" b="0" spc="56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YOU</a:t>
            </a:r>
            <a:endParaRPr lang="zh-CN" altLang="en-US" sz="2200"/>
          </a:p>
          <a:p>
            <a:pPr algn="r">
              <a:lnSpc>
                <a:spcPct val="125000"/>
              </a:lnSpc>
            </a:pPr>
            <a:r>
              <a:rPr sz="2200" i="0" b="0" spc="56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FOR</a:t>
            </a:r>
            <a:endParaRPr lang="zh-CN" altLang="en-US" sz="2200"/>
          </a:p>
          <a:p>
            <a:pPr algn="r">
              <a:lnSpc>
                <a:spcPct val="125000"/>
              </a:lnSpc>
            </a:pPr>
            <a:r>
              <a:rPr sz="2200" i="0" b="0" spc="56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LISTENING</a:t>
            </a:r>
            <a:endParaRPr lang="zh-CN" altLang="en-US"/>
          </a:p>
        </p:txBody>
      </p:sp>
      <p:sp>
        <p:nvSpPr>
          <p:cNvPr id="15011" name="Object 15011"/>
          <p:cNvSpPr txBox="1"/>
          <p:nvPr/>
        </p:nvSpPr>
        <p:spPr>
          <a:xfrm>
            <a:off x="4212166" y="5258439"/>
            <a:ext cx="6819900" cy="388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500" i="0" b="0" spc="-637" dirty="0" smtClean="0" lang="zh-CN">
                <a:solidFill>
                  <a:srgbClr val="FFFFFF"/>
                </a:solidFill>
                <a:effectLst>
                  <a:outerShdw blurRad="0" dist="101600" dir="5400000" algn="ctr" rotWithShape="0">
                    <a:srgbClr val="E44AA6">
                      <a:alpha val="70000"/>
                    </a:srgbClr>
                  </a:outerShdw>
                </a:effectLst>
                <a:latin typeface="Dream-XiaYiGBT"/>
                <a:ea typeface="Dream-XiaYiGBT"/>
              </a:rPr>
              <a:t>勇</a:t>
            </a:r>
            <a:endParaRPr lang="zh-CN" altLang="en-US"/>
          </a:p>
        </p:txBody>
      </p:sp>
      <p:sp>
        <p:nvSpPr>
          <p:cNvPr id="15012" name="Object 15012"/>
          <p:cNvSpPr txBox="1"/>
          <p:nvPr/>
        </p:nvSpPr>
        <p:spPr>
          <a:xfrm>
            <a:off x="6908800" y="5178043"/>
            <a:ext cx="4965700" cy="293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9280" i="0" b="0" spc="-1928" dirty="0" smtClean="0" lang="zh-CN">
                <a:solidFill>
                  <a:srgbClr val="FFFFFF"/>
                </a:solidFill>
                <a:effectLst>
                  <a:outerShdw blurRad="0" dist="101600" dir="5400000" algn="ctr" rotWithShape="0">
                    <a:srgbClr val="E44AA6">
                      <a:alpha val="70000"/>
                    </a:srgbClr>
                  </a:outerShdw>
                </a:effectLst>
                <a:latin typeface="Dream-XiaYiGBT"/>
                <a:ea typeface="Dream-XiaYiGBT"/>
              </a:rPr>
              <a:t>敢</a:t>
            </a:r>
            <a:endParaRPr lang="zh-CN" altLang="en-US"/>
          </a:p>
        </p:txBody>
      </p:sp>
      <p:sp>
        <p:nvSpPr>
          <p:cNvPr id="15013" name="Object 15013"/>
          <p:cNvSpPr txBox="1"/>
          <p:nvPr/>
        </p:nvSpPr>
        <p:spPr>
          <a:xfrm>
            <a:off x="9105846" y="5557393"/>
            <a:ext cx="5435600" cy="3492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2920" i="0" b="0" spc="-4584" dirty="0" smtClean="0" lang="zh-CN">
                <a:solidFill>
                  <a:srgbClr val="FFFFFF"/>
                </a:solidFill>
                <a:effectLst>
                  <a:outerShdw blurRad="0" dist="101600" dir="5400000" algn="ctr" rotWithShape="0">
                    <a:srgbClr val="E44AA6">
                      <a:alpha val="70000"/>
                    </a:srgbClr>
                  </a:outerShdw>
                </a:effectLst>
                <a:latin typeface="Dream-XiaYiGBT"/>
                <a:ea typeface="Dream-XiaYiGBT"/>
              </a:rPr>
              <a:t>前</a:t>
            </a:r>
            <a:endParaRPr lang="zh-CN" altLang="en-US"/>
          </a:p>
        </p:txBody>
      </p:sp>
      <p:sp>
        <p:nvSpPr>
          <p:cNvPr id="15014" name="Object 15014"/>
          <p:cNvSpPr txBox="1"/>
          <p:nvPr/>
        </p:nvSpPr>
        <p:spPr>
          <a:xfrm>
            <a:off x="11323565" y="4719193"/>
            <a:ext cx="6731000" cy="433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410" i="0" b="0" spc="-5682" dirty="0" smtClean="0" lang="zh-CN">
                <a:solidFill>
                  <a:srgbClr val="FFFFFF"/>
                </a:solidFill>
                <a:effectLst>
                  <a:outerShdw blurRad="0" dist="101600" dir="5400000" algn="ctr" rotWithShape="0">
                    <a:srgbClr val="E44AA6">
                      <a:alpha val="70000"/>
                    </a:srgbClr>
                  </a:outerShdw>
                </a:effectLst>
                <a:latin typeface="Dream-XiaYiGBT"/>
                <a:ea typeface="Dream-XiaYiGBT"/>
              </a:rPr>
              <a:t>行</a:t>
            </a:r>
            <a:endParaRPr lang="zh-CN" altLang="en-US"/>
          </a:p>
        </p:txBody>
      </p:sp>
      <p:sp>
        <p:nvSpPr>
          <p:cNvPr id="15015" name="Object 15015"/>
          <p:cNvSpPr txBox="1"/>
          <p:nvPr/>
        </p:nvSpPr>
        <p:spPr>
          <a:xfrm>
            <a:off x="5105400" y="2672714"/>
            <a:ext cx="8712200" cy="328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1550" i="0" b="0" spc="-538" dirty="0" smtClean="0" lang="zh-CN">
                <a:solidFill>
                  <a:srgbClr val="FFFFFF"/>
                </a:solidFill>
                <a:effectLst>
                  <a:outerShdw blurRad="0" dist="101600" dir="5400000" algn="ctr" rotWithShape="0">
                    <a:srgbClr val="E44AA6">
                      <a:alpha val="70000"/>
                    </a:srgbClr>
                  </a:outerShdw>
                </a:effectLst>
                <a:latin typeface="Dream-XiaYiGBT"/>
                <a:ea typeface="Dream-XiaYiGBT"/>
              </a:rPr>
              <a:t>2020</a:t>
            </a:r>
            <a:endParaRPr lang="zh-CN" altLang="en-US"/>
          </a:p>
        </p:txBody>
      </p:sp>
      <p:pic>
        <p:nvPicPr>
          <p:cNvPr id="15016" name="image 15016"/>
          <p:cNvPicPr>
            <a:picLocks noChangeAspect="1"/>
          </p:cNvPicPr>
          <p:nvPr/>
        </p:nvPicPr>
        <p:blipFill>
          <a:blip r:embed="rId15016">
                </a:blip>
          <a:srcRect/>
          <a:stretch>
            <a:fillRect/>
          </a:stretch>
        </p:blipFill>
        <p:spPr>
          <a:xfrm rot="0" flipV="0" flipH="0">
            <a:off x="15180733" y="8212336"/>
            <a:ext cx="596900" cy="685800"/>
          </a:xfrm>
          <a:prstGeom prst="rect">
            <a:avLst/>
          </a:prstGeom>
        </p:spPr>
      </p:pic>
      <p:pic>
        <p:nvPicPr>
          <p:cNvPr id="15017" name="image 15017"/>
          <p:cNvPicPr>
            <a:picLocks noChangeAspect="1"/>
          </p:cNvPicPr>
          <p:nvPr/>
        </p:nvPicPr>
        <p:blipFill>
          <a:blip r:embed="rId15017">
                </a:blip>
          <a:srcRect/>
          <a:stretch>
            <a:fillRect/>
          </a:stretch>
        </p:blipFill>
        <p:spPr>
          <a:xfrm rot="0" flipV="0" flipH="0">
            <a:off x="11963400" y="4325493"/>
            <a:ext cx="4572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-1524000" y="-25400"/>
            <a:ext cx="27432000" cy="137414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3263900" y="63500"/>
            <a:ext cx="20675600" cy="13081000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1676400" y="1689100"/>
            <a:ext cx="21082000" cy="103378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/>
          <a:stretch>
            <a:fillRect/>
          </a:stretch>
        </p:blipFill>
        <p:spPr>
          <a:xfrm rot="0" flipV="0" flipH="0">
            <a:off x="7810500" y="2984500"/>
            <a:ext cx="14693900" cy="63500"/>
          </a:xfrm>
          <a:prstGeom prst="rect">
            <a:avLst/>
          </a:prstGeom>
        </p:spPr>
      </p:pic>
      <p:pic>
        <p:nvPicPr>
          <p:cNvPr id="205" name="image 205"/>
          <p:cNvPicPr>
            <a:picLocks noChangeAspect="1"/>
          </p:cNvPicPr>
          <p:nvPr/>
        </p:nvPicPr>
        <p:blipFill>
          <a:blip r:embed="rId205">
                </a:blip>
          <a:srcRect/>
          <a:stretch>
            <a:fillRect/>
          </a:stretch>
        </p:blipFill>
        <p:spPr>
          <a:xfrm rot="0" flipV="0" flipH="0">
            <a:off x="2857500" y="1689100"/>
            <a:ext cx="1816100" cy="6731000"/>
          </a:xfrm>
          <a:prstGeom prst="rect">
            <a:avLst/>
          </a:prstGeom>
        </p:spPr>
      </p:pic>
      <p:sp>
        <p:nvSpPr>
          <p:cNvPr id="206" name="Object 206"/>
          <p:cNvSpPr txBox="1"/>
          <p:nvPr/>
        </p:nvSpPr>
        <p:spPr>
          <a:xfrm>
            <a:off x="9947526" y="5319606"/>
            <a:ext cx="3459778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spc="24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年度回顾</a:t>
            </a:r>
            <a:endParaRPr lang="zh-CN" altLang="en-US"/>
          </a:p>
        </p:txBody>
      </p:sp>
      <p:sp>
        <p:nvSpPr>
          <p:cNvPr id="207" name="Object 207"/>
          <p:cNvSpPr txBox="1"/>
          <p:nvPr/>
        </p:nvSpPr>
        <p:spPr>
          <a:xfrm>
            <a:off x="9947526" y="6079104"/>
            <a:ext cx="4085468" cy="38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A79FA2"/>
                </a:solidFill>
                <a:latin typeface="OPPOSans-R"/>
                <a:ea typeface="OPPOSans-R"/>
              </a:rPr>
              <a:t>Annual review</a:t>
            </a:r>
            <a:endParaRPr lang="zh-CN" altLang="en-US" sz="2500"/>
          </a:p>
          <a:p>
            <a:pPr algn="l">
              <a:lnSpc>
                <a:spcPct val="1000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500"/>
            </a:p>
            <a:endParaRPr lang="zh-CN" altLang="en-US"/>
          </a:p>
        </p:txBody>
      </p:sp>
      <p:sp>
        <p:nvSpPr>
          <p:cNvPr id="208" name="Object 208"/>
          <p:cNvSpPr txBox="1"/>
          <p:nvPr/>
        </p:nvSpPr>
        <p:spPr>
          <a:xfrm>
            <a:off x="9947526" y="7404100"/>
            <a:ext cx="3459778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spc="24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新年展望</a:t>
            </a:r>
            <a:endParaRPr lang="zh-CN" altLang="en-US"/>
          </a:p>
        </p:txBody>
      </p:sp>
      <p:sp>
        <p:nvSpPr>
          <p:cNvPr id="209" name="Object 209"/>
          <p:cNvSpPr txBox="1"/>
          <p:nvPr/>
        </p:nvSpPr>
        <p:spPr>
          <a:xfrm>
            <a:off x="9947526" y="8191500"/>
            <a:ext cx="4253721" cy="38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A79FA2"/>
                </a:solidFill>
                <a:latin typeface="OPPOSans-R"/>
                <a:ea typeface="OPPOSans-R"/>
              </a:rPr>
              <a:t>New Year's outlook</a:t>
            </a:r>
            <a:endParaRPr lang="zh-CN" altLang="en-US" sz="2500"/>
          </a:p>
          <a:p>
            <a:pPr algn="l">
              <a:lnSpc>
                <a:spcPct val="1000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500"/>
            </a:p>
            <a:endParaRPr lang="zh-CN" altLang="en-US"/>
          </a:p>
        </p:txBody>
      </p:sp>
      <p:sp>
        <p:nvSpPr>
          <p:cNvPr id="2010" name="Object 2010"/>
          <p:cNvSpPr txBox="1"/>
          <p:nvPr/>
        </p:nvSpPr>
        <p:spPr>
          <a:xfrm>
            <a:off x="6144158" y="4953000"/>
            <a:ext cx="318008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20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01</a:t>
            </a:r>
            <a:endParaRPr lang="zh-CN" altLang="en-US"/>
          </a:p>
        </p:txBody>
      </p:sp>
      <p:sp>
        <p:nvSpPr>
          <p:cNvPr id="2011" name="Object 2011"/>
          <p:cNvSpPr txBox="1"/>
          <p:nvPr/>
        </p:nvSpPr>
        <p:spPr>
          <a:xfrm>
            <a:off x="17073033" y="5319606"/>
            <a:ext cx="3459778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spc="24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表彰奖项</a:t>
            </a:r>
            <a:endParaRPr lang="zh-CN" altLang="en-US"/>
          </a:p>
        </p:txBody>
      </p:sp>
      <p:sp>
        <p:nvSpPr>
          <p:cNvPr id="2012" name="Object 2012"/>
          <p:cNvSpPr txBox="1"/>
          <p:nvPr/>
        </p:nvSpPr>
        <p:spPr>
          <a:xfrm>
            <a:off x="17073033" y="6079104"/>
            <a:ext cx="4067607" cy="38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A79FA2"/>
                </a:solidFill>
                <a:latin typeface="OPPOSans-R"/>
                <a:ea typeface="OPPOSans-R"/>
              </a:rPr>
              <a:t>Recognition award</a:t>
            </a:r>
            <a:endParaRPr lang="zh-CN" altLang="en-US" sz="2500"/>
          </a:p>
          <a:p>
            <a:pPr algn="l">
              <a:lnSpc>
                <a:spcPct val="1000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500"/>
            </a:p>
            <a:endParaRPr lang="zh-CN" altLang="en-US"/>
          </a:p>
        </p:txBody>
      </p:sp>
      <p:sp>
        <p:nvSpPr>
          <p:cNvPr id="2013" name="Object 2013"/>
          <p:cNvSpPr txBox="1"/>
          <p:nvPr/>
        </p:nvSpPr>
        <p:spPr>
          <a:xfrm>
            <a:off x="17073033" y="7404100"/>
            <a:ext cx="3459778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spc="24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幸运抽奖</a:t>
            </a:r>
            <a:endParaRPr lang="zh-CN" altLang="en-US"/>
          </a:p>
        </p:txBody>
      </p:sp>
      <p:sp>
        <p:nvSpPr>
          <p:cNvPr id="2014" name="Object 2014"/>
          <p:cNvSpPr txBox="1"/>
          <p:nvPr/>
        </p:nvSpPr>
        <p:spPr>
          <a:xfrm>
            <a:off x="17073033" y="8191500"/>
            <a:ext cx="3229254" cy="38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500" i="0" b="0" dirty="0" smtClean="0" lang="zh-CN">
                <a:solidFill>
                  <a:srgbClr val="A79FA2"/>
                </a:solidFill>
                <a:latin typeface="OPPOSans-R"/>
                <a:ea typeface="OPPOSans-R"/>
              </a:rPr>
              <a:t>Lucky draw</a:t>
            </a:r>
            <a:endParaRPr lang="zh-CN" altLang="en-US" sz="2500"/>
          </a:p>
          <a:p>
            <a:pPr algn="l">
              <a:lnSpc>
                <a:spcPct val="1000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500"/>
            </a:p>
            <a:endParaRPr lang="zh-CN" altLang="en-US"/>
          </a:p>
        </p:txBody>
      </p:sp>
      <p:sp>
        <p:nvSpPr>
          <p:cNvPr id="2015" name="Object 2015"/>
          <p:cNvSpPr txBox="1"/>
          <p:nvPr/>
        </p:nvSpPr>
        <p:spPr>
          <a:xfrm>
            <a:off x="3028950" y="3606550"/>
            <a:ext cx="1524000" cy="4195482"/>
          </a:xfrm>
          <a:prstGeom prst="rect">
            <a:avLst/>
          </a:prstGeom>
        </p:spPr>
        <p:txBody>
          <a:bodyPr vert="eaVert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0000" i="0" b="1" spc="400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目录</a:t>
            </a:r>
            <a:endParaRPr lang="zh-CN" altLang="en-US"/>
          </a:p>
        </p:txBody>
      </p:sp>
      <p:sp>
        <p:nvSpPr>
          <p:cNvPr id="2016" name="Object 2016"/>
          <p:cNvSpPr txBox="1"/>
          <p:nvPr/>
        </p:nvSpPr>
        <p:spPr>
          <a:xfrm>
            <a:off x="6245859" y="7027370"/>
            <a:ext cx="318008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2000" i="0" b="0" spc="-60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02</a:t>
            </a:r>
            <a:endParaRPr lang="zh-CN" altLang="en-US"/>
          </a:p>
        </p:txBody>
      </p:sp>
      <p:sp>
        <p:nvSpPr>
          <p:cNvPr id="2017" name="Object 2017"/>
          <p:cNvSpPr txBox="1"/>
          <p:nvPr/>
        </p:nvSpPr>
        <p:spPr>
          <a:xfrm>
            <a:off x="13500100" y="4953000"/>
            <a:ext cx="318008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2000" i="0" b="0" spc="-60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03</a:t>
            </a:r>
            <a:endParaRPr lang="zh-CN" altLang="en-US"/>
          </a:p>
        </p:txBody>
      </p:sp>
      <p:sp>
        <p:nvSpPr>
          <p:cNvPr id="2018" name="Object 2018"/>
          <p:cNvSpPr txBox="1"/>
          <p:nvPr/>
        </p:nvSpPr>
        <p:spPr>
          <a:xfrm>
            <a:off x="13500100" y="7027370"/>
            <a:ext cx="318008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2000" i="0" b="0" spc="-60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04</a:t>
            </a:r>
            <a:endParaRPr lang="zh-CN" altLang="en-US" sz="12000"/>
          </a:p>
          <a:p>
            <a:pPr algn="r">
              <a:lnSpc>
                <a:spcPct val="100000"/>
              </a:lnSpc>
            </a:pPr>
            <a:p>
              <a:pPr algn="r">
                <a:br>
                  <a:rPr lang="en-US" altLang="zh-CN" dirty="0"/>
                </a:br>
              </a:pPr>
              <a:endParaRPr lang="zh-CN" altLang="en-US" dirty="0" sz="12000"/>
            </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Object 301"/>
          <p:cNvSpPr txBox="1"/>
          <p:nvPr/>
        </p:nvSpPr>
        <p:spPr>
          <a:xfrm>
            <a:off x="14420613" y="6598345"/>
            <a:ext cx="7658100" cy="213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66666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2020年也是公司重大发展的一年，各项工作都取得了可喜的成绩。公司管理、配置更趋完善合理公司各部门的职能更加明晰细化。</a:t>
            </a:r>
            <a:endParaRPr lang="zh-CN" altLang="en-US"/>
          </a:p>
        </p:txBody>
      </p:sp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-101600" y="2616200"/>
            <a:ext cx="7251700" cy="83439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13258800" y="5130800"/>
            <a:ext cx="228600" cy="3873500"/>
          </a:xfrm>
          <a:prstGeom prst="rect">
            <a:avLst/>
          </a:prstGeom>
        </p:spPr>
      </p:pic>
      <p:sp>
        <p:nvSpPr>
          <p:cNvPr id="304" name="Object 304"/>
          <p:cNvSpPr txBox="1"/>
          <p:nvPr/>
        </p:nvSpPr>
        <p:spPr>
          <a:xfrm>
            <a:off x="4959715" y="4673600"/>
            <a:ext cx="7658100" cy="4635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30439" i="0" b="0" spc="-1522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01</a:t>
            </a:r>
            <a:endParaRPr lang="zh-CN" altLang="en-US"/>
          </a:p>
        </p:txBody>
      </p:sp>
      <p:sp>
        <p:nvSpPr>
          <p:cNvPr id="305" name="Object 305"/>
          <p:cNvSpPr txBox="1"/>
          <p:nvPr/>
        </p:nvSpPr>
        <p:spPr>
          <a:xfrm>
            <a:off x="14420613" y="5250754"/>
            <a:ext cx="5402339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spc="12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新年致辞</a:t>
            </a:r>
            <a:endParaRPr lang="zh-CN" altLang="en-US" sz="6000"/>
          </a:p>
          <a:p>
            <a:pPr algn="l">
              <a:lnSpc>
                <a:spcPct val="1000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6000"/>
            </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0" y="-25400"/>
            <a:ext cx="24384000" cy="8978900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-25400" y="-25400"/>
            <a:ext cx="24422100" cy="8864600"/>
          </a:xfrm>
          <a:prstGeom prst="rect">
            <a:avLst/>
          </a:prstGeom>
        </p:spPr>
      </p:pic>
      <p:sp>
        <p:nvSpPr>
          <p:cNvPr id="403" name="Object 403"/>
          <p:cNvSpPr txBox="1"/>
          <p:nvPr/>
        </p:nvSpPr>
        <p:spPr>
          <a:xfrm>
            <a:off x="7511007" y="2501900"/>
            <a:ext cx="9361985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spc="12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2020年超额完成</a:t>
            </a:r>
            <a:endParaRPr lang="zh-CN" altLang="en-US"/>
          </a:p>
        </p:txBody>
      </p:sp>
      <p:sp>
        <p:nvSpPr>
          <p:cNvPr id="404" name="Object 404"/>
          <p:cNvSpPr txBox="1"/>
          <p:nvPr/>
        </p:nvSpPr>
        <p:spPr>
          <a:xfrm>
            <a:off x="2940402" y="4051300"/>
            <a:ext cx="18503195" cy="2438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6000" i="0" b="1" spc="358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￥1,800,000,000</a:t>
            </a:r>
            <a:endParaRPr lang="zh-CN" altLang="en-US"/>
          </a:p>
        </p:txBody>
      </p:sp>
      <p:sp>
        <p:nvSpPr>
          <p:cNvPr id="405" name="Object 405"/>
          <p:cNvSpPr txBox="1"/>
          <p:nvPr/>
        </p:nvSpPr>
        <p:spPr>
          <a:xfrm>
            <a:off x="6256209" y="10034006"/>
            <a:ext cx="11871581" cy="1422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66666"/>
              </a:lnSpc>
            </a:pPr>
            <a:r>
              <a:rPr sz="2800" i="0" b="0" spc="56" dirty="0" smtClean="0" lang="zh-CN">
                <a:solidFill>
                  <a:srgbClr val="383838"/>
                </a:solidFill>
                <a:latin typeface="OPPOSans-R"/>
                <a:ea typeface="OPPOSans-R"/>
              </a:rPr>
              <a:t>2020年也是公司重大发展的一年，各项工作都取得了可喜的成绩。公司管理、配置更趋完善、合理。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2628900" y="609600"/>
            <a:ext cx="19354800" cy="117602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1651000" y="2413000"/>
            <a:ext cx="21120100" cy="8877300"/>
          </a:xfrm>
          <a:prstGeom prst="rect">
            <a:avLst/>
          </a:prstGeom>
        </p:spPr>
      </p:pic>
      <p:sp>
        <p:nvSpPr>
          <p:cNvPr id="504" name="Object 504"/>
          <p:cNvSpPr txBox="1"/>
          <p:nvPr/>
        </p:nvSpPr>
        <p:spPr>
          <a:xfrm>
            <a:off x="7137400" y="7048500"/>
            <a:ext cx="3976145" cy="317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9166"/>
              </a:lnSpc>
            </a:pPr>
            <a:r>
              <a:rPr sz="28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经过全体领导及员工的共同努力，公司业绩得到了稳固提升，社会形象日渐提升。</a:t>
            </a:r>
            <a:endParaRPr lang="zh-CN" altLang="en-US" sz="2800"/>
          </a:p>
          <a:p>
            <a:pPr algn="l">
              <a:lnSpc>
                <a:spcPct val="1491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491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/>
          </a:p>
        </p:txBody>
      </p:sp>
      <p:sp>
        <p:nvSpPr>
          <p:cNvPr id="505" name="Object 505"/>
          <p:cNvSpPr txBox="1"/>
          <p:nvPr/>
        </p:nvSpPr>
        <p:spPr>
          <a:xfrm>
            <a:off x="12026900" y="7048500"/>
            <a:ext cx="3976145" cy="317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9166"/>
              </a:lnSpc>
            </a:pPr>
            <a:r>
              <a:rPr sz="28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经过全体领导及员工的共同努力，公司业绩得到了稳固提升，社会形象日渐提升。</a:t>
            </a:r>
            <a:endParaRPr lang="zh-CN" altLang="en-US" sz="2800"/>
          </a:p>
          <a:p>
            <a:pPr algn="l">
              <a:lnSpc>
                <a:spcPct val="1491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491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/>
          </a:p>
        </p:txBody>
      </p:sp>
      <p:sp>
        <p:nvSpPr>
          <p:cNvPr id="506" name="Object 506"/>
          <p:cNvSpPr txBox="1"/>
          <p:nvPr/>
        </p:nvSpPr>
        <p:spPr>
          <a:xfrm>
            <a:off x="17056100" y="7048500"/>
            <a:ext cx="3976145" cy="317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9166"/>
              </a:lnSpc>
            </a:pPr>
            <a:r>
              <a:rPr sz="28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经过全体领导及员工的共同努力，公司业绩得到了稳固提升，社会形象日渐提升。</a:t>
            </a:r>
            <a:endParaRPr lang="zh-CN" altLang="en-US" sz="2800"/>
          </a:p>
          <a:p>
            <a:pPr algn="l">
              <a:lnSpc>
                <a:spcPct val="1491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491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/>
          </a:p>
        </p:txBody>
      </p:sp>
      <p:sp>
        <p:nvSpPr>
          <p:cNvPr id="507" name="Object 507"/>
          <p:cNvSpPr txBox="1"/>
          <p:nvPr/>
        </p:nvSpPr>
        <p:spPr>
          <a:xfrm>
            <a:off x="7019269" y="4190492"/>
            <a:ext cx="4094285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004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188</a:t>
            </a:r>
            <a:r>
              <a:rPr sz="60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w+</a:t>
            </a:r>
            <a:endParaRPr lang="zh-CN" altLang="en-US"/>
          </a:p>
        </p:txBody>
      </p:sp>
      <p:sp>
        <p:nvSpPr>
          <p:cNvPr id="509" name="Object 509"/>
          <p:cNvSpPr txBox="1"/>
          <p:nvPr/>
        </p:nvSpPr>
        <p:spPr>
          <a:xfrm>
            <a:off x="11862203" y="4190492"/>
            <a:ext cx="468615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004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168</a:t>
            </a:r>
            <a:r>
              <a:rPr sz="60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%</a:t>
            </a:r>
            <a:endParaRPr lang="zh-CN" altLang="en-US"/>
          </a:p>
        </p:txBody>
      </p:sp>
      <p:sp>
        <p:nvSpPr>
          <p:cNvPr id="5011" name="Object 5011"/>
          <p:cNvSpPr txBox="1"/>
          <p:nvPr/>
        </p:nvSpPr>
        <p:spPr>
          <a:xfrm>
            <a:off x="16950065" y="4190492"/>
            <a:ext cx="6606591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004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8680</a:t>
            </a:r>
            <a:r>
              <a:rPr sz="60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w+</a:t>
            </a:r>
            <a:endParaRPr lang="zh-CN" altLang="en-US"/>
          </a:p>
        </p:txBody>
      </p:sp>
      <p:sp>
        <p:nvSpPr>
          <p:cNvPr id="5013" name="Object 5013"/>
          <p:cNvSpPr txBox="1"/>
          <p:nvPr/>
        </p:nvSpPr>
        <p:spPr>
          <a:xfrm>
            <a:off x="7137400" y="5937250"/>
            <a:ext cx="3539711" cy="6095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1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成交单数</a:t>
            </a:r>
            <a:endParaRPr lang="zh-CN" altLang="en-US"/>
          </a:p>
        </p:txBody>
      </p:sp>
      <p:sp>
        <p:nvSpPr>
          <p:cNvPr id="5014" name="Object 5014"/>
          <p:cNvSpPr txBox="1"/>
          <p:nvPr/>
        </p:nvSpPr>
        <p:spPr>
          <a:xfrm>
            <a:off x="12026900" y="5937250"/>
            <a:ext cx="3514814" cy="6095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1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业绩增长</a:t>
            </a:r>
            <a:endParaRPr lang="zh-CN" altLang="en-US"/>
          </a:p>
        </p:txBody>
      </p:sp>
      <p:sp>
        <p:nvSpPr>
          <p:cNvPr id="5015" name="Object 5015"/>
          <p:cNvSpPr txBox="1"/>
          <p:nvPr/>
        </p:nvSpPr>
        <p:spPr>
          <a:xfrm>
            <a:off x="17056100" y="5937250"/>
            <a:ext cx="3465020" cy="6095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1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业绩总额</a:t>
            </a:r>
            <a:endParaRPr lang="zh-CN" altLang="en-US"/>
          </a:p>
        </p:txBody>
      </p:sp>
      <p:pic>
        <p:nvPicPr>
          <p:cNvPr id="5016" name="image 5016"/>
          <p:cNvPicPr>
            <a:picLocks noChangeAspect="1"/>
          </p:cNvPicPr>
          <p:nvPr/>
        </p:nvPicPr>
        <p:blipFill>
          <a:blip r:embed="rId5016">
                </a:blip>
          <a:srcRect/>
          <a:stretch>
            <a:fillRect/>
          </a:stretch>
        </p:blipFill>
        <p:spPr>
          <a:xfrm rot="0" flipV="0" flipH="0">
            <a:off x="2857500" y="2425700"/>
            <a:ext cx="1816100" cy="6731000"/>
          </a:xfrm>
          <a:prstGeom prst="rect">
            <a:avLst/>
          </a:prstGeom>
        </p:spPr>
      </p:pic>
      <p:sp>
        <p:nvSpPr>
          <p:cNvPr id="5017" name="Object 5017"/>
          <p:cNvSpPr txBox="1"/>
          <p:nvPr/>
        </p:nvSpPr>
        <p:spPr>
          <a:xfrm>
            <a:off x="3282950" y="4190492"/>
            <a:ext cx="1016000" cy="5034578"/>
          </a:xfrm>
          <a:prstGeom prst="rect">
            <a:avLst/>
          </a:prstGeom>
        </p:spPr>
        <p:txBody>
          <a:bodyPr vert="eaVert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6000" i="0" b="0" spc="60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年度交易额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5994400" y="1600200"/>
            <a:ext cx="16891000" cy="63500"/>
          </a:xfrm>
          <a:prstGeom prst="rect">
            <a:avLst/>
          </a:prstGeom>
        </p:spPr>
      </p:pic>
      <p:sp>
        <p:nvSpPr>
          <p:cNvPr id="602" name="Object 602"/>
          <p:cNvSpPr txBox="1"/>
          <p:nvPr/>
        </p:nvSpPr>
        <p:spPr>
          <a:xfrm>
            <a:off x="1257300" y="1041400"/>
            <a:ext cx="3976145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4800" i="0" b="0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2020</a:t>
            </a:r>
            <a:endParaRPr lang="zh-CN" altLang="en-US" sz="4800"/>
          </a:p>
          <a:p>
            <a:pPr algn="l">
              <a:lnSpc>
                <a:spcPct val="125000"/>
              </a:lnSpc>
            </a:pPr>
            <a:r>
              <a:rPr sz="4800" i="0" b="0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年度关键词</a:t>
            </a:r>
            <a:endParaRPr lang="zh-CN" altLang="en-US"/>
          </a:p>
        </p:txBody>
      </p:sp>
      <p:sp>
        <p:nvSpPr>
          <p:cNvPr id="603" name="Object 603"/>
          <p:cNvSpPr txBox="1"/>
          <p:nvPr/>
        </p:nvSpPr>
        <p:spPr>
          <a:xfrm>
            <a:off x="6929830" y="10253980"/>
            <a:ext cx="3336138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5000" i="0" b="0" spc="42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创新</a:t>
            </a:r>
            <a:endParaRPr lang="zh-CN" altLang="en-US"/>
          </a:p>
        </p:txBody>
      </p:sp>
      <p:sp>
        <p:nvSpPr>
          <p:cNvPr id="604" name="Object 604"/>
          <p:cNvSpPr txBox="1"/>
          <p:nvPr/>
        </p:nvSpPr>
        <p:spPr>
          <a:xfrm>
            <a:off x="12821875" y="10253980"/>
            <a:ext cx="3261448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5000" i="0" b="0" spc="42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个性</a:t>
            </a:r>
            <a:endParaRPr lang="zh-CN" altLang="en-US"/>
          </a:p>
        </p:txBody>
      </p:sp>
      <p:sp>
        <p:nvSpPr>
          <p:cNvPr id="605" name="Object 605"/>
          <p:cNvSpPr txBox="1"/>
          <p:nvPr/>
        </p:nvSpPr>
        <p:spPr>
          <a:xfrm>
            <a:off x="18817383" y="10253980"/>
            <a:ext cx="2929033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5000" i="0" b="0" spc="42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突破</a:t>
            </a:r>
            <a:endParaRPr lang="zh-CN" altLang="en-US"/>
          </a:p>
        </p:txBody>
      </p:sp>
      <p:pic>
        <p:nvPicPr>
          <p:cNvPr id="606" name="image 606"/>
          <p:cNvPicPr>
            <a:picLocks noChangeAspect="1"/>
          </p:cNvPicPr>
          <p:nvPr/>
        </p:nvPicPr>
        <p:blipFill>
          <a:blip r:embed="rId606">
                </a:blip>
          <a:srcRect/>
          <a:stretch>
            <a:fillRect/>
          </a:stretch>
        </p:blipFill>
        <p:spPr>
          <a:xfrm rot="0" flipV="0" flipH="0">
            <a:off x="6369050" y="4414520"/>
            <a:ext cx="4457700" cy="5168900"/>
          </a:xfrm>
          <a:prstGeom prst="rect">
            <a:avLst/>
          </a:prstGeom>
        </p:spPr>
      </p:pic>
      <p:pic>
        <p:nvPicPr>
          <p:cNvPr id="607" name="image 607"/>
          <p:cNvPicPr>
            <a:picLocks noChangeAspect="1"/>
          </p:cNvPicPr>
          <p:nvPr/>
        </p:nvPicPr>
        <p:blipFill>
          <a:blip r:embed="rId607">
                </a:blip>
          <a:srcRect/>
          <a:stretch>
            <a:fillRect/>
          </a:stretch>
        </p:blipFill>
        <p:spPr>
          <a:xfrm rot="0" flipV="0" flipH="0">
            <a:off x="7893050" y="5303520"/>
            <a:ext cx="1384300" cy="1206500"/>
          </a:xfrm>
          <a:prstGeom prst="rect">
            <a:avLst/>
          </a:prstGeom>
        </p:spPr>
      </p:pic>
      <p:pic>
        <p:nvPicPr>
          <p:cNvPr id="608" name="image 608"/>
          <p:cNvPicPr>
            <a:picLocks noChangeAspect="1"/>
          </p:cNvPicPr>
          <p:nvPr/>
        </p:nvPicPr>
        <p:blipFill>
          <a:blip r:embed="rId608">
                </a:blip>
          <a:srcRect/>
          <a:stretch>
            <a:fillRect/>
          </a:stretch>
        </p:blipFill>
        <p:spPr>
          <a:xfrm rot="0" flipV="0" flipH="0">
            <a:off x="12223750" y="4414520"/>
            <a:ext cx="4457700" cy="5168900"/>
          </a:xfrm>
          <a:prstGeom prst="rect">
            <a:avLst/>
          </a:prstGeom>
        </p:spPr>
      </p:pic>
      <p:pic>
        <p:nvPicPr>
          <p:cNvPr id="609" name="image 609"/>
          <p:cNvPicPr>
            <a:picLocks noChangeAspect="1"/>
          </p:cNvPicPr>
          <p:nvPr/>
        </p:nvPicPr>
        <p:blipFill>
          <a:blip r:embed="rId609">
                </a:blip>
          <a:srcRect/>
          <a:stretch>
            <a:fillRect/>
          </a:stretch>
        </p:blipFill>
        <p:spPr>
          <a:xfrm rot="0" flipV="0" flipH="0">
            <a:off x="13658850" y="5265420"/>
            <a:ext cx="1625600" cy="1257300"/>
          </a:xfrm>
          <a:prstGeom prst="rect">
            <a:avLst/>
          </a:prstGeom>
        </p:spPr>
      </p:pic>
      <p:pic>
        <p:nvPicPr>
          <p:cNvPr id="6010" name="image 6010"/>
          <p:cNvPicPr>
            <a:picLocks noChangeAspect="1"/>
          </p:cNvPicPr>
          <p:nvPr/>
        </p:nvPicPr>
        <p:blipFill>
          <a:blip r:embed="rId6010">
                </a:blip>
          <a:srcRect/>
          <a:stretch>
            <a:fillRect/>
          </a:stretch>
        </p:blipFill>
        <p:spPr>
          <a:xfrm rot="0" flipV="0" flipH="0">
            <a:off x="18053050" y="4414520"/>
            <a:ext cx="4457700" cy="5168900"/>
          </a:xfrm>
          <a:prstGeom prst="rect">
            <a:avLst/>
          </a:prstGeom>
        </p:spPr>
      </p:pic>
      <p:pic>
        <p:nvPicPr>
          <p:cNvPr id="6011" name="image 6011"/>
          <p:cNvPicPr>
            <a:picLocks noChangeAspect="1"/>
          </p:cNvPicPr>
          <p:nvPr/>
        </p:nvPicPr>
        <p:blipFill>
          <a:blip r:embed="rId6011">
                </a:blip>
          <a:srcRect/>
          <a:stretch>
            <a:fillRect/>
          </a:stretch>
        </p:blipFill>
        <p:spPr>
          <a:xfrm rot="0" flipV="0" flipH="0">
            <a:off x="19577050" y="5417820"/>
            <a:ext cx="15494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13373100" y="4051300"/>
            <a:ext cx="3225800" cy="32258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10096500" y="8204200"/>
            <a:ext cx="2298700" cy="2298700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7467600" y="2654300"/>
            <a:ext cx="4762500" cy="4762500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13131800" y="8343900"/>
            <a:ext cx="3530600" cy="3530600"/>
          </a:xfrm>
          <a:prstGeom prst="rect">
            <a:avLst/>
          </a:prstGeom>
        </p:spPr>
      </p:pic>
      <p:sp>
        <p:nvSpPr>
          <p:cNvPr id="705" name="Object 705"/>
          <p:cNvSpPr txBox="1"/>
          <p:nvPr/>
        </p:nvSpPr>
        <p:spPr>
          <a:xfrm>
            <a:off x="17983200" y="5041900"/>
            <a:ext cx="4416322" cy="1193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掌握和执行国家政策</a:t>
            </a:r>
            <a:endParaRPr lang="zh-CN" altLang="en-US" sz="2800"/>
          </a:p>
          <a:p>
            <a:pPr algn="l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一心一意谋发展</a:t>
            </a:r>
            <a:endParaRPr lang="zh-CN" altLang="en-US"/>
          </a:p>
        </p:txBody>
      </p:sp>
      <p:sp>
        <p:nvSpPr>
          <p:cNvPr id="706" name="Object 706"/>
          <p:cNvSpPr txBox="1"/>
          <p:nvPr/>
        </p:nvSpPr>
        <p:spPr>
          <a:xfrm>
            <a:off x="17983200" y="4188898"/>
            <a:ext cx="2007419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1" spc="42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共赢</a:t>
            </a:r>
            <a:endParaRPr lang="zh-CN" altLang="en-US"/>
          </a:p>
        </p:txBody>
      </p:sp>
      <p:sp>
        <p:nvSpPr>
          <p:cNvPr id="707" name="Object 707"/>
          <p:cNvSpPr txBox="1"/>
          <p:nvPr/>
        </p:nvSpPr>
        <p:spPr>
          <a:xfrm>
            <a:off x="17983200" y="7861300"/>
            <a:ext cx="4416322" cy="1193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掌握和执行国家政策</a:t>
            </a:r>
            <a:endParaRPr lang="zh-CN" altLang="en-US" sz="2800"/>
          </a:p>
          <a:p>
            <a:pPr algn="l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一心一意谋发展</a:t>
            </a:r>
            <a:endParaRPr lang="zh-CN" altLang="en-US"/>
          </a:p>
        </p:txBody>
      </p:sp>
      <p:sp>
        <p:nvSpPr>
          <p:cNvPr id="708" name="Object 708"/>
          <p:cNvSpPr txBox="1"/>
          <p:nvPr/>
        </p:nvSpPr>
        <p:spPr>
          <a:xfrm>
            <a:off x="17983200" y="7071359"/>
            <a:ext cx="2007419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1" spc="42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团结</a:t>
            </a:r>
            <a:endParaRPr lang="zh-CN" altLang="en-US"/>
          </a:p>
        </p:txBody>
      </p:sp>
      <p:sp>
        <p:nvSpPr>
          <p:cNvPr id="709" name="Object 709"/>
          <p:cNvSpPr txBox="1"/>
          <p:nvPr/>
        </p:nvSpPr>
        <p:spPr>
          <a:xfrm>
            <a:off x="2026044" y="6832600"/>
            <a:ext cx="4416322" cy="1193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掌握和执行国家政策</a:t>
            </a:r>
            <a:endParaRPr lang="zh-CN" altLang="en-US" sz="2800"/>
          </a:p>
          <a:p>
            <a:pPr algn="r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一心一意谋发展</a:t>
            </a:r>
            <a:endParaRPr lang="zh-CN" altLang="en-US"/>
          </a:p>
        </p:txBody>
      </p:sp>
      <p:sp>
        <p:nvSpPr>
          <p:cNvPr id="7010" name="Object 7010"/>
          <p:cNvSpPr txBox="1"/>
          <p:nvPr/>
        </p:nvSpPr>
        <p:spPr>
          <a:xfrm>
            <a:off x="4434947" y="6029959"/>
            <a:ext cx="2007419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200" i="0" b="1" spc="42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沟通</a:t>
            </a:r>
            <a:endParaRPr lang="zh-CN" altLang="en-US"/>
          </a:p>
        </p:txBody>
      </p:sp>
      <p:sp>
        <p:nvSpPr>
          <p:cNvPr id="7011" name="Object 7011"/>
          <p:cNvSpPr txBox="1"/>
          <p:nvPr/>
        </p:nvSpPr>
        <p:spPr>
          <a:xfrm>
            <a:off x="2026044" y="9652000"/>
            <a:ext cx="4416322" cy="1193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掌握和执行国家政策</a:t>
            </a:r>
            <a:endParaRPr lang="zh-CN" altLang="en-US" sz="2800"/>
          </a:p>
          <a:p>
            <a:pPr algn="r">
              <a:lnSpc>
                <a:spcPct val="142500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一心一意谋发展</a:t>
            </a:r>
            <a:endParaRPr lang="zh-CN" altLang="en-US"/>
          </a:p>
        </p:txBody>
      </p:sp>
      <p:sp>
        <p:nvSpPr>
          <p:cNvPr id="7012" name="Object 7012"/>
          <p:cNvSpPr txBox="1"/>
          <p:nvPr/>
        </p:nvSpPr>
        <p:spPr>
          <a:xfrm>
            <a:off x="4434947" y="8849360"/>
            <a:ext cx="2007419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200" i="0" b="1" spc="42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合作</a:t>
            </a:r>
            <a:endParaRPr lang="zh-CN" altLang="en-US"/>
          </a:p>
        </p:txBody>
      </p:sp>
      <p:pic>
        <p:nvPicPr>
          <p:cNvPr id="7013" name="image 7013"/>
          <p:cNvPicPr>
            <a:picLocks noChangeAspect="1"/>
          </p:cNvPicPr>
          <p:nvPr/>
        </p:nvPicPr>
        <p:blipFill>
          <a:blip r:embed="rId7013">
                </a:blip>
          <a:srcRect/>
          <a:stretch>
            <a:fillRect/>
          </a:stretch>
        </p:blipFill>
        <p:spPr>
          <a:xfrm rot="0" flipV="0" flipH="0">
            <a:off x="5994400" y="1600200"/>
            <a:ext cx="16891000" cy="63500"/>
          </a:xfrm>
          <a:prstGeom prst="rect">
            <a:avLst/>
          </a:prstGeom>
        </p:spPr>
      </p:pic>
      <p:sp>
        <p:nvSpPr>
          <p:cNvPr id="7014" name="Object 7014"/>
          <p:cNvSpPr txBox="1"/>
          <p:nvPr/>
        </p:nvSpPr>
        <p:spPr>
          <a:xfrm>
            <a:off x="1244600" y="1041400"/>
            <a:ext cx="4321056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4800" i="0" b="0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2020</a:t>
            </a:r>
            <a:endParaRPr lang="zh-CN" altLang="en-US" sz="4800"/>
          </a:p>
          <a:p>
            <a:pPr algn="l">
              <a:lnSpc>
                <a:spcPct val="125000"/>
              </a:lnSpc>
            </a:pPr>
            <a:r>
              <a:rPr sz="4800" i="0" b="0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新年展望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12547600" y="-88900"/>
            <a:ext cx="11823700" cy="138176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12738100" y="-88900"/>
            <a:ext cx="11633200" cy="13817600"/>
          </a:xfrm>
          <a:prstGeom prst="rect">
            <a:avLst/>
          </a:prstGeom>
        </p:spPr>
      </p:pic>
      <p:sp>
        <p:nvSpPr>
          <p:cNvPr id="803" name="Object 803"/>
          <p:cNvSpPr txBox="1"/>
          <p:nvPr/>
        </p:nvSpPr>
        <p:spPr>
          <a:xfrm>
            <a:off x="1447800" y="1130300"/>
            <a:ext cx="3994804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4800" i="0" b="0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2020</a:t>
            </a:r>
            <a:endParaRPr lang="zh-CN" altLang="en-US" sz="4800"/>
          </a:p>
          <a:p>
            <a:pPr algn="l">
              <a:lnSpc>
                <a:spcPct val="125000"/>
              </a:lnSpc>
            </a:pPr>
            <a:r>
              <a:rPr sz="4800" i="0" b="0" spc="9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营销目标</a:t>
            </a:r>
            <a:endParaRPr lang="zh-CN" altLang="en-US"/>
          </a:p>
        </p:txBody>
      </p:sp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5994400" y="1600200"/>
            <a:ext cx="6604000" cy="635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1549399" y="4615135"/>
            <a:ext cx="9811847" cy="66648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2705100" y="2590800"/>
            <a:ext cx="8331200" cy="93091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3543300" y="1828800"/>
            <a:ext cx="8369300" cy="9347200"/>
          </a:xfrm>
          <a:prstGeom prst="rect">
            <a:avLst/>
          </a:prstGeom>
        </p:spPr>
      </p:pic>
      <p:sp>
        <p:nvSpPr>
          <p:cNvPr id="903" name="Object 903"/>
          <p:cNvSpPr txBox="1"/>
          <p:nvPr/>
        </p:nvSpPr>
        <p:spPr>
          <a:xfrm>
            <a:off x="14331938" y="4889500"/>
            <a:ext cx="8458200" cy="213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66666"/>
              </a:lnSpc>
            </a:pPr>
            <a:r>
              <a:rPr sz="2800" i="0" b="0" spc="56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2020年也是公司重大发展的一年，各项工作都取得了可喜的成绩。公司整体管理水平，企业形象社会信誉均有较大提升</a:t>
            </a:r>
            <a:endParaRPr lang="zh-CN" altLang="en-US"/>
          </a:p>
        </p:txBody>
      </p:sp>
      <p:sp>
        <p:nvSpPr>
          <p:cNvPr id="904" name="Object 904"/>
          <p:cNvSpPr txBox="1"/>
          <p:nvPr/>
        </p:nvSpPr>
        <p:spPr>
          <a:xfrm>
            <a:off x="17672037" y="3289300"/>
            <a:ext cx="4948466" cy="33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2200" i="0" b="0" spc="440" dirty="0" smtClean="0" lang="zh-CN">
                <a:solidFill>
                  <a:srgbClr val="A79FA2"/>
                </a:solidFill>
                <a:latin typeface="OPPOSans-R"/>
                <a:ea typeface="OPPOSans-R"/>
              </a:rPr>
              <a:t>THE BEST PERSON</a:t>
            </a:r>
            <a:endParaRPr lang="zh-CN" altLang="en-US" sz="2200"/>
          </a:p>
          <a:p>
            <a:pPr algn="r">
              <a:lnSpc>
                <a:spcPct val="100000"/>
              </a:lnSpc>
            </a:pPr>
            <a:p>
              <a:pPr algn="r">
                <a:br>
                  <a:rPr lang="en-US" altLang="zh-CN" dirty="0"/>
                </a:br>
              </a:pPr>
              <a:endParaRPr lang="zh-CN" altLang="en-US" dirty="0" sz="2200"/>
            </a:p>
            <a:endParaRPr lang="zh-CN" altLang="en-US"/>
          </a:p>
        </p:txBody>
      </p:sp>
      <p:sp>
        <p:nvSpPr>
          <p:cNvPr id="905" name="Object 905"/>
          <p:cNvSpPr txBox="1"/>
          <p:nvPr/>
        </p:nvSpPr>
        <p:spPr>
          <a:xfrm>
            <a:off x="17672037" y="2374900"/>
            <a:ext cx="4948466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" i="0" b="1" spc="12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品牌愿景</a:t>
            </a:r>
            <a:endParaRPr lang="zh-CN" altLang="en-US"/>
          </a:p>
        </p:txBody>
      </p:sp>
      <p:sp>
        <p:nvSpPr>
          <p:cNvPr id="906" name="Object 906"/>
          <p:cNvSpPr txBox="1"/>
          <p:nvPr/>
        </p:nvSpPr>
        <p:spPr>
          <a:xfrm>
            <a:off x="14331938" y="9779000"/>
            <a:ext cx="4133062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00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170</a:t>
            </a:r>
            <a:r>
              <a:rPr sz="60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w+</a:t>
            </a:r>
            <a:endParaRPr lang="zh-CN" altLang="en-US"/>
          </a:p>
        </p:txBody>
      </p:sp>
      <p:sp>
        <p:nvSpPr>
          <p:cNvPr id="908" name="Object 908"/>
          <p:cNvSpPr txBox="1"/>
          <p:nvPr/>
        </p:nvSpPr>
        <p:spPr>
          <a:xfrm>
            <a:off x="18815047" y="9779000"/>
            <a:ext cx="39751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00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80</a:t>
            </a:r>
            <a:r>
              <a:rPr sz="60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%</a:t>
            </a:r>
            <a:endParaRPr lang="zh-CN" altLang="en-US"/>
          </a:p>
        </p:txBody>
      </p:sp>
      <p:sp>
        <p:nvSpPr>
          <p:cNvPr id="9010" name="Object 9010"/>
          <p:cNvSpPr txBox="1"/>
          <p:nvPr/>
        </p:nvSpPr>
        <p:spPr>
          <a:xfrm>
            <a:off x="15056142" y="8895080"/>
            <a:ext cx="3408852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36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成交单数</a:t>
            </a:r>
            <a:endParaRPr lang="zh-CN" altLang="en-US"/>
          </a:p>
        </p:txBody>
      </p:sp>
      <p:sp>
        <p:nvSpPr>
          <p:cNvPr id="9011" name="Object 9011"/>
          <p:cNvSpPr txBox="1"/>
          <p:nvPr/>
        </p:nvSpPr>
        <p:spPr>
          <a:xfrm>
            <a:off x="19574862" y="8895080"/>
            <a:ext cx="3215284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3600" i="0" b="0" dirty="0" smtClean="0" lang="zh-CN">
                <a:solidFill>
                  <a:srgbClr val="4B4B4B"/>
                </a:solidFill>
                <a:latin typeface="OPPOSans-R"/>
                <a:ea typeface="OPPOSans-R"/>
              </a:rPr>
              <a:t>业绩增长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2020-12-02T14:49:55.928Z</dcterms:created>
  <dcterms:modified xsi:type="dcterms:W3CDTF">2020-12-02T14:49:55.928Z</dcterms:modified>
</cp:coreProperties>
</file>